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Ubuntu"/>
      <p:regular r:id="rId48"/>
      <p:bold r:id="rId49"/>
      <p:italic r:id="rId50"/>
      <p:boldItalic r:id="rId51"/>
    </p:embeddedFont>
    <p:embeddedFont>
      <p:font typeface="Montserrat SemiBold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Montserrat"/>
      <p:regular r:id="rId60"/>
      <p:bold r:id="rId61"/>
      <p:italic r:id="rId62"/>
      <p:boldItalic r:id="rId63"/>
    </p:embeddedFont>
    <p:embeddedFont>
      <p:font typeface="Fira Mono"/>
      <p:regular r:id="rId64"/>
      <p:bold r:id="rId65"/>
    </p:embeddedFont>
    <p:embeddedFont>
      <p:font typeface="Montserrat Medium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Roboto Mono"/>
      <p:regular r:id="rId74"/>
      <p:bold r:id="rId75"/>
      <p:italic r:id="rId76"/>
      <p:boldItalic r:id="rId77"/>
    </p:embeddedFont>
    <p:embeddedFont>
      <p:font typeface="DM Mono"/>
      <p:regular r:id="rId78"/>
      <p: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Ubuntu-regular.fntdata"/><Relationship Id="rId47" Type="http://schemas.openxmlformats.org/officeDocument/2006/relationships/slide" Target="slides/slide42.xml"/><Relationship Id="rId49" Type="http://schemas.openxmlformats.org/officeDocument/2006/relationships/font" Target="fonts/Ubuntu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6.xml"/><Relationship Id="rId75" Type="http://schemas.openxmlformats.org/officeDocument/2006/relationships/font" Target="fonts/RobotoMono-bold.fntdata"/><Relationship Id="rId30" Type="http://schemas.openxmlformats.org/officeDocument/2006/relationships/slide" Target="slides/slide25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8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7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30.xml"/><Relationship Id="rId79" Type="http://schemas.openxmlformats.org/officeDocument/2006/relationships/font" Target="fonts/DMMono-italic.fntdata"/><Relationship Id="rId34" Type="http://schemas.openxmlformats.org/officeDocument/2006/relationships/slide" Target="slides/slide29.xml"/><Relationship Id="rId78" Type="http://schemas.openxmlformats.org/officeDocument/2006/relationships/font" Target="fonts/DMMono-regular.fntdata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FiraMono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MontserratMedium-regular.fntdata"/><Relationship Id="rId21" Type="http://schemas.openxmlformats.org/officeDocument/2006/relationships/slide" Target="slides/slide16.xml"/><Relationship Id="rId65" Type="http://schemas.openxmlformats.org/officeDocument/2006/relationships/font" Target="fonts/FiraMono-bold.fntdata"/><Relationship Id="rId24" Type="http://schemas.openxmlformats.org/officeDocument/2006/relationships/slide" Target="slides/slide19.xml"/><Relationship Id="rId68" Type="http://schemas.openxmlformats.org/officeDocument/2006/relationships/font" Target="fonts/MontserratMedium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Medium-bold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Ubuntu-boldItalic.fntdata"/><Relationship Id="rId50" Type="http://schemas.openxmlformats.org/officeDocument/2006/relationships/font" Target="fonts/Ubuntu-italic.fntdata"/><Relationship Id="rId53" Type="http://schemas.openxmlformats.org/officeDocument/2006/relationships/font" Target="fonts/MontserratSemiBold-bold.fntdata"/><Relationship Id="rId52" Type="http://schemas.openxmlformats.org/officeDocument/2006/relationships/font" Target="fonts/Montserrat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SemiBold-bold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SemiBold-italic.fntdata"/><Relationship Id="rId13" Type="http://schemas.openxmlformats.org/officeDocument/2006/relationships/slide" Target="slides/slide8.xml"/><Relationship Id="rId57" Type="http://schemas.openxmlformats.org/officeDocument/2006/relationships/font" Target="fonts/Roboto-bold.fntdata"/><Relationship Id="rId12" Type="http://schemas.openxmlformats.org/officeDocument/2006/relationships/slide" Target="slides/slide7.xml"/><Relationship Id="rId56" Type="http://schemas.openxmlformats.org/officeDocument/2006/relationships/font" Target="fonts/Robot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a9debcc9c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a9debcc9c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a9debcc9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a9debcc9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a9debcc9c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a9debcc9c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a9debcc9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a9debcc9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a9debcc9c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a9debcc9c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a9debcc9c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a9debcc9c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a9debcc9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3a9debcc9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a9debcc9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3a9debcc9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3a9debcc9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3a9debcc9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a9debcc9c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3a9debcc9c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a9debcc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a9debcc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 fact only 10ms because of browsers housekeeping work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33733815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b33733815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a9debcc9c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3a9debcc9c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3a9debcc9c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3a9debcc9c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3a9debcc9c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3a9debcc9c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3a9debcc9c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3a9debcc9c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3a9debcc9c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3a9debcc9c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3a9debcc9c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3a9debcc9c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3a9debcc9c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3a9debcc9c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3a9debcc9c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3a9debcc9c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3a9debcc9c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3a9debcc9c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a9debcc9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a9debcc9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3a9debcc9c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3a9debcc9c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3a9debcc9c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3a9debcc9c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3a9debcc9c_0_1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3a9debcc9c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3a9debcc9c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3a9debcc9c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3a9debcc9c_0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3a9debcc9c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3a9debcc9c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13a9debcc9c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3a9debcc9c_0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13a9debcc9c_0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f453b45f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f453b45f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f453b45fb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f453b45fb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3a9debcc9c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3a9debcc9c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a9debcc9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a9debcc9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f453b45fb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f453b45fb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13a9debcc9c_0_1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13a9debcc9c_0_1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34e17b08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34e17b08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a9debcc9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a9debcc9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a9debcc9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a9debcc9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d3ce7bf5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d3ce7bf5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a9debcc9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a9debcc9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a9debcc9c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a9debcc9c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hyperlink" Target="https://docs.google.com/document/d/1ciKBdPnEzOLruX2kHeITCScMlv6JEj0WxLSnIb_0LoQ/edit#heading=h.lenmkxib1mv3" TargetMode="External"/><Relationship Id="rId5" Type="http://schemas.openxmlformats.org/officeDocument/2006/relationships/hyperlink" Target="https://rx-anglar.io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jpg"/><Relationship Id="rId6" Type="http://schemas.openxmlformats.org/officeDocument/2006/relationships/image" Target="../media/image5.png"/><Relationship Id="rId7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"/>
              <a:buNone/>
              <a:defRPr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 txBox="1"/>
          <p:nvPr>
            <p:ph type="title"/>
          </p:nvPr>
        </p:nvSpPr>
        <p:spPr>
          <a:xfrm>
            <a:off x="0" y="0"/>
            <a:ext cx="8282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9" name="Google Shape;7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 text">
  <p:cSld name="ONE_COLUMN_TEXT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311700" y="757275"/>
            <a:ext cx="2808000" cy="42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4" name="Google Shape;84;p1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5" name="Google Shape;8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 amt="3000"/>
          </a:blip>
          <a:srcRect b="26507" l="14565" r="60269" t="16609"/>
          <a:stretch/>
        </p:blipFill>
        <p:spPr>
          <a:xfrm>
            <a:off x="3039250" y="724075"/>
            <a:ext cx="3887251" cy="441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7847175" y="0"/>
            <a:ext cx="1296600" cy="4929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-125" y="4538400"/>
            <a:ext cx="5380800" cy="6051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2025" y="46200"/>
            <a:ext cx="817149" cy="41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 Blank">
  <p:cSld name="TITLE_ONLY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6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7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451" y="4412974"/>
            <a:ext cx="1452451" cy="7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">
  <p:cSld name="SECTION_HEADER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3">
  <p:cSld name="SECTION_HEADER_1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2">
            <a:alphaModFix amt="3000"/>
          </a:blip>
          <a:srcRect b="30153" l="14565" r="60269" t="16609"/>
          <a:stretch/>
        </p:blipFill>
        <p:spPr>
          <a:xfrm>
            <a:off x="426675" y="1007450"/>
            <a:ext cx="3887251" cy="41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1109963" y="2062407"/>
            <a:ext cx="5431800" cy="1313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760000" dist="19050">
              <a:srgbClr val="FFFFF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608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RxAngular </a:t>
            </a:r>
            <a:r>
              <a:rPr lang="de" sz="39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 &amp; DX</a:t>
            </a:r>
            <a:endParaRPr sz="608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" name="Google Shape;32;p6"/>
          <p:cNvGrpSpPr/>
          <p:nvPr/>
        </p:nvGrpSpPr>
        <p:grpSpPr>
          <a:xfrm>
            <a:off x="5581357" y="996065"/>
            <a:ext cx="2389091" cy="2156267"/>
            <a:chOff x="4557385" y="775986"/>
            <a:chExt cx="3761163" cy="3394627"/>
          </a:xfrm>
        </p:grpSpPr>
        <p:pic>
          <p:nvPicPr>
            <p:cNvPr descr="Bildergebnis für angular logo" id="33" name="Google Shape;33;p6"/>
            <p:cNvPicPr preferRelativeResize="0"/>
            <p:nvPr/>
          </p:nvPicPr>
          <p:blipFill rotWithShape="1">
            <a:blip r:embed="rId3">
              <a:alphaModFix/>
            </a:blip>
            <a:srcRect b="7984" l="68919" r="12599" t="11932"/>
            <a:stretch/>
          </p:blipFill>
          <p:spPr>
            <a:xfrm rot="1800003">
              <a:off x="7087571" y="1549703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4" name="Google Shape;34;p6"/>
            <p:cNvPicPr preferRelativeResize="0"/>
            <p:nvPr/>
          </p:nvPicPr>
          <p:blipFill rotWithShape="1">
            <a:blip r:embed="rId3">
              <a:alphaModFix/>
            </a:blip>
            <a:srcRect b="7984" l="12597" r="68166" t="11932"/>
            <a:stretch/>
          </p:blipFill>
          <p:spPr>
            <a:xfrm rot="1799993">
              <a:off x="5176196" y="757622"/>
              <a:ext cx="635402" cy="26455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5" name="Google Shape;35;p6"/>
            <p:cNvPicPr preferRelativeResize="0"/>
            <p:nvPr/>
          </p:nvPicPr>
          <p:blipFill rotWithShape="1">
            <a:blip r:embed="rId3">
              <a:alphaModFix/>
            </a:blip>
            <a:srcRect b="7984" l="31825" r="49692" t="11932"/>
            <a:stretch/>
          </p:blipFill>
          <p:spPr>
            <a:xfrm rot="1800003">
              <a:off x="5918529" y="871061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  <p:pic>
          <p:nvPicPr>
            <p:cNvPr descr="Bildergebnis für angular logo" id="36" name="Google Shape;36;p6"/>
            <p:cNvPicPr preferRelativeResize="0"/>
            <p:nvPr/>
          </p:nvPicPr>
          <p:blipFill rotWithShape="1">
            <a:blip r:embed="rId3">
              <a:alphaModFix/>
            </a:blip>
            <a:srcRect b="7984" l="50317" r="31199" t="11932"/>
            <a:stretch/>
          </p:blipFill>
          <p:spPr>
            <a:xfrm rot="1800003">
              <a:off x="6371879" y="1440426"/>
              <a:ext cx="610499" cy="2645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  <p:sp>
        <p:nvSpPr>
          <p:cNvPr id="37" name="Google Shape;37;p6"/>
          <p:cNvSpPr txBox="1"/>
          <p:nvPr/>
        </p:nvSpPr>
        <p:spPr>
          <a:xfrm>
            <a:off x="7288700" y="4504250"/>
            <a:ext cx="177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de" sz="1600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🔗 </a:t>
            </a:r>
            <a:r>
              <a:rPr i="0" lang="de" sz="1600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rx-anglar.io</a:t>
            </a:r>
            <a:endParaRPr i="0" sz="1600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76200" y="4443200"/>
            <a:ext cx="58116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1" lang="de" sz="2400" u="none" cap="none" strike="noStrike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⭐ Star ⭐ us on Github if you like it!</a:t>
            </a:r>
            <a:endParaRPr i="1" sz="1400" u="none" cap="none" strike="noStrike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1" type="tx">
  <p:cSld name="TITLE_AND_BODY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1241300" y="1312450"/>
            <a:ext cx="47874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2032">
                <a:latin typeface="Montserrat"/>
                <a:ea typeface="Montserrat"/>
                <a:cs typeface="Montserrat"/>
                <a:sym typeface="Montserrat"/>
              </a:rPr>
              <a:t>I’m Michael :)</a:t>
            </a:r>
            <a:br>
              <a:rPr lang="de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de"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I do custom tailored </a:t>
            </a:r>
            <a:br>
              <a:rPr lang="de" sz="22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de" sz="2200">
                <a:latin typeface="Montserrat"/>
                <a:ea typeface="Montserrat"/>
                <a:cs typeface="Montserrat"/>
                <a:sym typeface="Montserrat"/>
              </a:rPr>
              <a:t>Consulting,</a:t>
            </a: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de" sz="2200">
                <a:latin typeface="Montserrat"/>
                <a:ea typeface="Montserrat"/>
                <a:cs typeface="Montserrat"/>
                <a:sym typeface="Montserrat"/>
              </a:rPr>
              <a:t>Training </a:t>
            </a: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de" sz="2200">
                <a:latin typeface="Montserrat"/>
                <a:ea typeface="Montserrat"/>
                <a:cs typeface="Montserrat"/>
                <a:sym typeface="Montserrat"/>
              </a:rPr>
              <a:t>Workshops</a:t>
            </a: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!</a:t>
            </a:r>
            <a:br>
              <a:rPr lang="de" sz="22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de" sz="2200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de" sz="22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michael.hladky@push-based.io</a:t>
            </a:r>
            <a:endParaRPr b="1" sz="22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de" sz="22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www.push-based.io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46" y="1442951"/>
            <a:ext cx="690625" cy="217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 rotWithShape="1">
          <a:blip r:embed="rId4">
            <a:alphaModFix/>
          </a:blip>
          <a:srcRect b="51088" l="0" r="0" t="0"/>
          <a:stretch/>
        </p:blipFill>
        <p:spPr>
          <a:xfrm>
            <a:off x="5666063" y="1227575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 rotWithShape="1">
          <a:blip r:embed="rId5">
            <a:alphaModFix/>
          </a:blip>
          <a:srcRect b="0" l="26714" r="4239" t="0"/>
          <a:stretch/>
        </p:blipFill>
        <p:spPr>
          <a:xfrm rot="-5400000">
            <a:off x="6170762" y="1556074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94775" y="2989638"/>
            <a:ext cx="874850" cy="9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/>
          <p:nvPr/>
        </p:nvSpPr>
        <p:spPr>
          <a:xfrm>
            <a:off x="5875138" y="3998125"/>
            <a:ext cx="2603100" cy="411000"/>
          </a:xfrm>
          <a:prstGeom prst="rect">
            <a:avLst/>
          </a:prstGeom>
          <a:gradFill>
            <a:gsLst>
              <a:gs pos="0">
                <a:srgbClr val="F35C65"/>
              </a:gs>
              <a:gs pos="0">
                <a:srgbClr val="8F2F64"/>
              </a:gs>
              <a:gs pos="64000">
                <a:srgbClr val="5D1864"/>
              </a:gs>
              <a:gs pos="100000">
                <a:srgbClr val="2B016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/>
        </p:nvSpPr>
        <p:spPr>
          <a:xfrm>
            <a:off x="6154722" y="396341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de" sz="18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@Michael_Hladky</a:t>
            </a:r>
            <a:endParaRPr sz="18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1050" y="3998135"/>
            <a:ext cx="411000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xed slide 2">
  <p:cSld name="TITLE_AND_BODY_2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0" y="494025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54" name="Google Shape;54;p8"/>
          <p:cNvSpPr txBox="1"/>
          <p:nvPr/>
        </p:nvSpPr>
        <p:spPr>
          <a:xfrm>
            <a:off x="517050" y="1832475"/>
            <a:ext cx="52098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600">
                <a:latin typeface="Montserrat"/>
                <a:ea typeface="Montserrat"/>
                <a:cs typeface="Montserrat"/>
                <a:sym typeface="Montserrat"/>
              </a:rPr>
              <a:t>Thanks for </a:t>
            </a:r>
            <a:r>
              <a:rPr b="1" lang="de" sz="1600">
                <a:latin typeface="Montserrat"/>
                <a:ea typeface="Montserrat"/>
                <a:cs typeface="Montserrat"/>
                <a:sym typeface="Montserrat"/>
              </a:rPr>
              <a:t>your </a:t>
            </a:r>
            <a:r>
              <a:rPr lang="de" sz="1600">
                <a:latin typeface="Montserrat"/>
                <a:ea typeface="Montserrat"/>
                <a:cs typeface="Montserrat"/>
                <a:sym typeface="Montserrat"/>
              </a:rPr>
              <a:t>time!</a:t>
            </a:r>
            <a:br>
              <a:rPr lang="de">
                <a:latin typeface="Montserrat"/>
                <a:ea typeface="Montserrat"/>
                <a:cs typeface="Montserrat"/>
                <a:sym typeface="Montserrat"/>
              </a:rPr>
            </a:b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If you have any questions, </a:t>
            </a:r>
            <a:r>
              <a:rPr b="1" lang="de" sz="2200">
                <a:latin typeface="Montserrat"/>
                <a:ea typeface="Montserrat"/>
                <a:cs typeface="Montserrat"/>
                <a:sym typeface="Montserrat"/>
              </a:rPr>
              <a:t>ping me</a:t>
            </a:r>
            <a:r>
              <a:rPr lang="de" sz="2200"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517050" y="2831700"/>
            <a:ext cx="4543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43434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michael.hladky@push-based.io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810722" y="3360463"/>
            <a:ext cx="2390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de" sz="1800" u="none" cap="none" strike="noStrike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@Michael_Hladky</a:t>
            </a:r>
            <a:endParaRPr i="0" sz="1800" u="none" cap="none" strike="noStrike"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051" y="3395185"/>
            <a:ext cx="411000" cy="4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 rotWithShape="1">
          <a:blip r:embed="rId3">
            <a:alphaModFix/>
          </a:blip>
          <a:srcRect b="51088" l="0" r="0" t="0"/>
          <a:stretch/>
        </p:blipFill>
        <p:spPr>
          <a:xfrm>
            <a:off x="7577600" y="3538862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51088" l="0" r="0" t="0"/>
          <a:stretch/>
        </p:blipFill>
        <p:spPr>
          <a:xfrm>
            <a:off x="5650300" y="1518537"/>
            <a:ext cx="1049349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4">
            <a:alphaModFix/>
          </a:blip>
          <a:srcRect b="0" l="26714" r="4239" t="0"/>
          <a:stretch/>
        </p:blipFill>
        <p:spPr>
          <a:xfrm rot="-5400000">
            <a:off x="6154999" y="1847037"/>
            <a:ext cx="2011851" cy="194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61" name="Google Shape;6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6" name="Google Shape;6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bg>
      <p:bgPr>
        <a:gradFill>
          <a:gsLst>
            <a:gs pos="0">
              <a:srgbClr val="F35C65"/>
            </a:gs>
            <a:gs pos="0">
              <a:srgbClr val="8F2F64"/>
            </a:gs>
            <a:gs pos="64000">
              <a:srgbClr val="5D1864"/>
            </a:gs>
            <a:gs pos="100000">
              <a:srgbClr val="2B0163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0" y="492900"/>
            <a:ext cx="9144000" cy="465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311700" y="1110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0658" y="46200"/>
            <a:ext cx="817142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tackblitz.com/edit/scheduling-performance?file=index.html" TargetMode="External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hyperlink" Target="https://web.dev/rail/#focus-on-the-user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WICG/scheduling-apis/blob/main/explainers/prioritized-post-task.m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WICG/scheduling-apis/blob/main/explainers/prioritized-post-task.md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WICG/scheduling-apis/blob/main/explainers/prioritized-post-task.md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eb.dev/rail/#focus-on-the-user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stackblitz.com/edit/angular-ivy-1vfpo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eveloper.mozilla.org/en-US/docs/Web/API/Long_Tasks_API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100"/>
              <a:t>Strategies to</a:t>
            </a:r>
            <a:br>
              <a:rPr lang="de" sz="4500"/>
            </a:br>
            <a:r>
              <a:rPr lang="de" sz="4500"/>
              <a:t>Master the Single Thread</a:t>
            </a:r>
            <a:endParaRPr sz="4500"/>
          </a:p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advanced scheduling</a:t>
            </a:r>
            <a:r>
              <a:rPr lang="de"/>
              <a:t> techniques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Distribute</a:t>
            </a:r>
            <a:r>
              <a:rPr lang="de"/>
              <a:t> Template Work</a:t>
            </a:r>
            <a:endParaRPr sz="1244">
              <a:solidFill>
                <a:schemeClr val="dk2"/>
              </a:solidFill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2065925" y="1136375"/>
            <a:ext cx="5058600" cy="21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311" name="Google Shape;311;p32"/>
          <p:cNvSpPr/>
          <p:nvPr/>
        </p:nvSpPr>
        <p:spPr>
          <a:xfrm>
            <a:off x="2065926" y="1745933"/>
            <a:ext cx="46602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tick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2065926" y="2024163"/>
            <a:ext cx="46602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b="1"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13" name="Google Shape;313;p32"/>
          <p:cNvSpPr/>
          <p:nvPr/>
        </p:nvSpPr>
        <p:spPr>
          <a:xfrm>
            <a:off x="2065912" y="2302402"/>
            <a:ext cx="35178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refreshView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14" name="Google Shape;314;p32"/>
          <p:cNvSpPr/>
          <p:nvPr/>
        </p:nvSpPr>
        <p:spPr>
          <a:xfrm>
            <a:off x="5704691" y="2302402"/>
            <a:ext cx="10212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15" name="Google Shape;315;p32"/>
          <p:cNvSpPr/>
          <p:nvPr/>
        </p:nvSpPr>
        <p:spPr>
          <a:xfrm>
            <a:off x="2065924" y="1466575"/>
            <a:ext cx="46602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click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16" name="Google Shape;316;p32"/>
          <p:cNvSpPr/>
          <p:nvPr/>
        </p:nvSpPr>
        <p:spPr>
          <a:xfrm>
            <a:off x="4638105" y="1136376"/>
            <a:ext cx="2486400" cy="210300"/>
          </a:xfrm>
          <a:prstGeom prst="rect">
            <a:avLst/>
          </a:prstGeom>
          <a:solidFill>
            <a:srgbClr val="FF0000">
              <a:alpha val="19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2"/>
          <p:cNvSpPr/>
          <p:nvPr/>
        </p:nvSpPr>
        <p:spPr>
          <a:xfrm rot="10800000">
            <a:off x="7050091" y="1136369"/>
            <a:ext cx="74400" cy="7860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5654225" y="863205"/>
            <a:ext cx="2069400" cy="169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1AAB29"/>
                </a:solidFill>
                <a:latin typeface="Roboto"/>
                <a:ea typeface="Roboto"/>
                <a:cs typeface="Roboto"/>
                <a:sym typeface="Roboto"/>
              </a:rPr>
              <a:t>64.90 ms</a:t>
            </a:r>
            <a:r>
              <a:rPr lang="de" sz="700">
                <a:latin typeface="Roboto"/>
                <a:ea typeface="Roboto"/>
                <a:cs typeface="Roboto"/>
                <a:sym typeface="Roboto"/>
              </a:rPr>
              <a:t> Task </a:t>
            </a:r>
            <a:r>
              <a:rPr lang="de" sz="700" u="sng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Long task</a:t>
            </a:r>
            <a:r>
              <a:rPr lang="de" sz="700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 took 64.90 ms</a:t>
            </a:r>
            <a:endParaRPr sz="700">
              <a:solidFill>
                <a:srgbClr val="E0443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2065927" y="3367500"/>
            <a:ext cx="2737800" cy="21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320" name="Google Shape;320;p32"/>
          <p:cNvSpPr/>
          <p:nvPr/>
        </p:nvSpPr>
        <p:spPr>
          <a:xfrm>
            <a:off x="2065933" y="3971664"/>
            <a:ext cx="25485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tick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2065933" y="4249891"/>
            <a:ext cx="25485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b="1"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2065925" y="4528128"/>
            <a:ext cx="19239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refreshView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4055783" y="4528128"/>
            <a:ext cx="5586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2065925" y="3697700"/>
            <a:ext cx="25485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click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5008675" y="3367500"/>
            <a:ext cx="2280000" cy="21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326" name="Google Shape;326;p32"/>
          <p:cNvSpPr/>
          <p:nvPr/>
        </p:nvSpPr>
        <p:spPr>
          <a:xfrm>
            <a:off x="5008680" y="3971650"/>
            <a:ext cx="20694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7" name="Google Shape;327;p32"/>
          <p:cNvSpPr/>
          <p:nvPr/>
        </p:nvSpPr>
        <p:spPr>
          <a:xfrm>
            <a:off x="5008677" y="4249875"/>
            <a:ext cx="20694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refreshView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5008674" y="3697690"/>
            <a:ext cx="20694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Timer fired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6777425" y="1466575"/>
            <a:ext cx="164100" cy="2103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0" name="Google Shape;330;p32"/>
          <p:cNvSpPr/>
          <p:nvPr/>
        </p:nvSpPr>
        <p:spPr>
          <a:xfrm>
            <a:off x="6992825" y="1466575"/>
            <a:ext cx="131700" cy="210300"/>
          </a:xfrm>
          <a:prstGeom prst="rect">
            <a:avLst/>
          </a:prstGeom>
          <a:solidFill>
            <a:srgbClr val="74B266">
              <a:alpha val="824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1" name="Google Shape;331;p32"/>
          <p:cNvSpPr/>
          <p:nvPr/>
        </p:nvSpPr>
        <p:spPr>
          <a:xfrm>
            <a:off x="4661575" y="3693425"/>
            <a:ext cx="77700" cy="2103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2" name="Google Shape;332;p32"/>
          <p:cNvSpPr/>
          <p:nvPr/>
        </p:nvSpPr>
        <p:spPr>
          <a:xfrm>
            <a:off x="4763411" y="3693425"/>
            <a:ext cx="62400" cy="210300"/>
          </a:xfrm>
          <a:prstGeom prst="rect">
            <a:avLst/>
          </a:prstGeom>
          <a:solidFill>
            <a:srgbClr val="74B266">
              <a:alpha val="824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3" name="Google Shape;333;p32"/>
          <p:cNvSpPr/>
          <p:nvPr/>
        </p:nvSpPr>
        <p:spPr>
          <a:xfrm>
            <a:off x="7124500" y="3693425"/>
            <a:ext cx="77700" cy="2103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34" name="Google Shape;334;p32"/>
          <p:cNvSpPr/>
          <p:nvPr/>
        </p:nvSpPr>
        <p:spPr>
          <a:xfrm>
            <a:off x="7226336" y="3693425"/>
            <a:ext cx="62400" cy="210300"/>
          </a:xfrm>
          <a:prstGeom prst="rect">
            <a:avLst/>
          </a:prstGeom>
          <a:solidFill>
            <a:srgbClr val="74B266">
              <a:alpha val="824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cxnSp>
        <p:nvCxnSpPr>
          <p:cNvPr id="335" name="Google Shape;335;p32"/>
          <p:cNvCxnSpPr>
            <a:stCxn id="336" idx="3"/>
            <a:endCxn id="337" idx="1"/>
          </p:cNvCxnSpPr>
          <p:nvPr/>
        </p:nvCxnSpPr>
        <p:spPr>
          <a:xfrm flipH="1" rot="10800000">
            <a:off x="4017450" y="3802875"/>
            <a:ext cx="969600" cy="8304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36" name="Google Shape;336;p32"/>
          <p:cNvSpPr/>
          <p:nvPr/>
        </p:nvSpPr>
        <p:spPr>
          <a:xfrm>
            <a:off x="2041050" y="4502025"/>
            <a:ext cx="1976400" cy="2625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4986950" y="3671600"/>
            <a:ext cx="2091000" cy="2625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" name="Google Shape;338;p32"/>
          <p:cNvCxnSpPr/>
          <p:nvPr/>
        </p:nvCxnSpPr>
        <p:spPr>
          <a:xfrm>
            <a:off x="4567950" y="2763288"/>
            <a:ext cx="8100" cy="40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Distribute</a:t>
            </a:r>
            <a:r>
              <a:rPr lang="de"/>
              <a:t> Template Work: </a:t>
            </a:r>
            <a:r>
              <a:rPr lang="de" sz="2022"/>
              <a:t>with structural directives</a:t>
            </a:r>
            <a:endParaRPr sz="1244"/>
          </a:p>
        </p:txBody>
      </p:sp>
      <p:sp>
        <p:nvSpPr>
          <p:cNvPr id="344" name="Google Shape;344;p33"/>
          <p:cNvSpPr/>
          <p:nvPr/>
        </p:nvSpPr>
        <p:spPr>
          <a:xfrm>
            <a:off x="2065927" y="3367500"/>
            <a:ext cx="2737800" cy="21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345" name="Google Shape;345;p33"/>
          <p:cNvSpPr/>
          <p:nvPr/>
        </p:nvSpPr>
        <p:spPr>
          <a:xfrm>
            <a:off x="2065933" y="3971664"/>
            <a:ext cx="25485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tick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2065933" y="4249891"/>
            <a:ext cx="25485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b="1"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2065925" y="4528128"/>
            <a:ext cx="19239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refreshView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4055783" y="4528128"/>
            <a:ext cx="5586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2065925" y="3697700"/>
            <a:ext cx="25485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click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5008675" y="3367500"/>
            <a:ext cx="2280000" cy="21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351" name="Google Shape;351;p33"/>
          <p:cNvSpPr/>
          <p:nvPr/>
        </p:nvSpPr>
        <p:spPr>
          <a:xfrm>
            <a:off x="5008680" y="3971650"/>
            <a:ext cx="20694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5008677" y="4249875"/>
            <a:ext cx="20694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refreshView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5008674" y="3697690"/>
            <a:ext cx="20694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Timer fired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4661575" y="3693425"/>
            <a:ext cx="77700" cy="2103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55" name="Google Shape;355;p33"/>
          <p:cNvSpPr/>
          <p:nvPr/>
        </p:nvSpPr>
        <p:spPr>
          <a:xfrm>
            <a:off x="4763411" y="3693425"/>
            <a:ext cx="62400" cy="210300"/>
          </a:xfrm>
          <a:prstGeom prst="rect">
            <a:avLst/>
          </a:prstGeom>
          <a:solidFill>
            <a:srgbClr val="74B266">
              <a:alpha val="824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56" name="Google Shape;356;p33"/>
          <p:cNvSpPr/>
          <p:nvPr/>
        </p:nvSpPr>
        <p:spPr>
          <a:xfrm>
            <a:off x="7124500" y="3693425"/>
            <a:ext cx="77700" cy="2103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57" name="Google Shape;357;p33"/>
          <p:cNvSpPr/>
          <p:nvPr/>
        </p:nvSpPr>
        <p:spPr>
          <a:xfrm>
            <a:off x="7226336" y="3693425"/>
            <a:ext cx="62400" cy="210300"/>
          </a:xfrm>
          <a:prstGeom prst="rect">
            <a:avLst/>
          </a:prstGeom>
          <a:solidFill>
            <a:srgbClr val="74B266">
              <a:alpha val="824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cxnSp>
        <p:nvCxnSpPr>
          <p:cNvPr id="358" name="Google Shape;358;p33"/>
          <p:cNvCxnSpPr>
            <a:stCxn id="359" idx="3"/>
            <a:endCxn id="360" idx="1"/>
          </p:cNvCxnSpPr>
          <p:nvPr/>
        </p:nvCxnSpPr>
        <p:spPr>
          <a:xfrm flipH="1" rot="10800000">
            <a:off x="4017450" y="3802875"/>
            <a:ext cx="969600" cy="8304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59" name="Google Shape;359;p33"/>
          <p:cNvSpPr/>
          <p:nvPr/>
        </p:nvSpPr>
        <p:spPr>
          <a:xfrm>
            <a:off x="2041050" y="4502025"/>
            <a:ext cx="1976400" cy="2625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3"/>
          <p:cNvSpPr/>
          <p:nvPr/>
        </p:nvSpPr>
        <p:spPr>
          <a:xfrm>
            <a:off x="4986950" y="3671600"/>
            <a:ext cx="2091000" cy="2625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3068825" y="1180850"/>
            <a:ext cx="2866800" cy="18111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"/>
          <p:cNvSpPr txBox="1"/>
          <p:nvPr/>
        </p:nvSpPr>
        <p:spPr>
          <a:xfrm>
            <a:off x="3068825" y="1442082"/>
            <a:ext cx="28668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 </a:t>
            </a:r>
            <a:r>
              <a:rPr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"&gt;&lt;/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 </a:t>
            </a:r>
            <a:r>
              <a:rPr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navigation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*rxLet=”[]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"&gt;&lt;/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 </a:t>
            </a:r>
            <a:r>
              <a:rPr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"&gt;&lt;/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5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3205044" y="1285100"/>
            <a:ext cx="144300" cy="1464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3"/>
          <p:cNvSpPr/>
          <p:nvPr/>
        </p:nvSpPr>
        <p:spPr>
          <a:xfrm>
            <a:off x="3422181" y="1285100"/>
            <a:ext cx="144300" cy="1464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3"/>
          <p:cNvSpPr/>
          <p:nvPr/>
        </p:nvSpPr>
        <p:spPr>
          <a:xfrm>
            <a:off x="3639319" y="1285100"/>
            <a:ext cx="144300" cy="1464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3"/>
          <p:cNvSpPr txBox="1"/>
          <p:nvPr/>
        </p:nvSpPr>
        <p:spPr>
          <a:xfrm>
            <a:off x="3614283" y="1166400"/>
            <a:ext cx="23214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app-shell</a:t>
            </a:r>
            <a:r>
              <a:rPr lang="de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.component.html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3323350" y="2121700"/>
            <a:ext cx="767100" cy="2625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p33"/>
          <p:cNvCxnSpPr>
            <a:stCxn id="367" idx="1"/>
            <a:endCxn id="359" idx="1"/>
          </p:cNvCxnSpPr>
          <p:nvPr/>
        </p:nvCxnSpPr>
        <p:spPr>
          <a:xfrm flipH="1">
            <a:off x="2041150" y="2252950"/>
            <a:ext cx="1282200" cy="2380200"/>
          </a:xfrm>
          <a:prstGeom prst="curvedConnector3">
            <a:avLst>
              <a:gd fmla="val 118579" name="adj1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Distribute</a:t>
            </a:r>
            <a:r>
              <a:rPr lang="de"/>
              <a:t> Template Work: </a:t>
            </a:r>
            <a:r>
              <a:rPr lang="de" sz="2022"/>
              <a:t>with structural directives</a:t>
            </a:r>
            <a:endParaRPr sz="1244"/>
          </a:p>
        </p:txBody>
      </p:sp>
      <p:sp>
        <p:nvSpPr>
          <p:cNvPr id="374" name="Google Shape;374;p34"/>
          <p:cNvSpPr/>
          <p:nvPr/>
        </p:nvSpPr>
        <p:spPr>
          <a:xfrm>
            <a:off x="1289025" y="2134050"/>
            <a:ext cx="2866800" cy="18111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1289025" y="2395282"/>
            <a:ext cx="28668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 </a:t>
            </a:r>
            <a:r>
              <a:rPr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"&gt;&lt;/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 </a:t>
            </a:r>
            <a:r>
              <a:rPr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navigation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*rxLet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[]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"&gt;&lt;/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 </a:t>
            </a:r>
            <a:r>
              <a:rPr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</a:t>
            </a:r>
            <a:r>
              <a:rPr lang="de" sz="10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"&gt;&lt;/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div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5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1425244" y="2238300"/>
            <a:ext cx="144300" cy="1464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4"/>
          <p:cNvSpPr/>
          <p:nvPr/>
        </p:nvSpPr>
        <p:spPr>
          <a:xfrm>
            <a:off x="1642381" y="2238300"/>
            <a:ext cx="144300" cy="1464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"/>
          <p:cNvSpPr/>
          <p:nvPr/>
        </p:nvSpPr>
        <p:spPr>
          <a:xfrm>
            <a:off x="1859519" y="2238300"/>
            <a:ext cx="144300" cy="1464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4"/>
          <p:cNvSpPr txBox="1"/>
          <p:nvPr/>
        </p:nvSpPr>
        <p:spPr>
          <a:xfrm>
            <a:off x="1834483" y="2119600"/>
            <a:ext cx="23214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app-shell.component.html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5176025" y="2141275"/>
            <a:ext cx="2866800" cy="18111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4"/>
          <p:cNvSpPr txBox="1"/>
          <p:nvPr/>
        </p:nvSpPr>
        <p:spPr>
          <a:xfrm>
            <a:off x="5176025" y="2402507"/>
            <a:ext cx="28668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input$.pipe(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schedule</a:t>
            </a:r>
            <a:r>
              <a:rPr b="1"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).subscribe(() =&gt;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viewRef.</a:t>
            </a:r>
            <a:r>
              <a:rPr b="1"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detectChanges</a:t>
            </a:r>
            <a:r>
              <a:rPr b="1"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5312244" y="2245525"/>
            <a:ext cx="144300" cy="1464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"/>
          <p:cNvSpPr/>
          <p:nvPr/>
        </p:nvSpPr>
        <p:spPr>
          <a:xfrm>
            <a:off x="5529381" y="2245525"/>
            <a:ext cx="144300" cy="1464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4"/>
          <p:cNvSpPr/>
          <p:nvPr/>
        </p:nvSpPr>
        <p:spPr>
          <a:xfrm>
            <a:off x="5746519" y="2245525"/>
            <a:ext cx="144300" cy="1464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4"/>
          <p:cNvSpPr txBox="1"/>
          <p:nvPr/>
        </p:nvSpPr>
        <p:spPr>
          <a:xfrm>
            <a:off x="5721483" y="2126825"/>
            <a:ext cx="23214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let.directive.ts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2111000" y="3068725"/>
            <a:ext cx="506100" cy="2625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" name="Google Shape;387;p34"/>
          <p:cNvCxnSpPr>
            <a:stCxn id="386" idx="3"/>
            <a:endCxn id="388" idx="1"/>
          </p:cNvCxnSpPr>
          <p:nvPr/>
        </p:nvCxnSpPr>
        <p:spPr>
          <a:xfrm flipH="1" rot="10800000">
            <a:off x="2617100" y="2872975"/>
            <a:ext cx="2839500" cy="3270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88" name="Google Shape;388;p34"/>
          <p:cNvSpPr/>
          <p:nvPr/>
        </p:nvSpPr>
        <p:spPr>
          <a:xfrm>
            <a:off x="5456550" y="2741850"/>
            <a:ext cx="876300" cy="2625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/>
          <p:nvPr>
            <p:ph type="title"/>
          </p:nvPr>
        </p:nvSpPr>
        <p:spPr>
          <a:xfrm>
            <a:off x="311700" y="2150850"/>
            <a:ext cx="66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Demo Time!</a:t>
            </a:r>
            <a:br>
              <a:rPr lang="de" sz="4800"/>
            </a:br>
            <a:r>
              <a:rPr lang="de" sz="1800"/>
              <a:t>Split Template Work</a:t>
            </a:r>
            <a:endParaRPr sz="3000"/>
          </a:p>
        </p:txBody>
      </p:sp>
      <p:pic>
        <p:nvPicPr>
          <p:cNvPr id="394" name="Google Shape;3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Distribute Template Work: </a:t>
            </a:r>
            <a:r>
              <a:rPr lang="de" sz="2022"/>
              <a:t>List Rendering</a:t>
            </a:r>
            <a:endParaRPr sz="1244"/>
          </a:p>
        </p:txBody>
      </p:sp>
      <p:sp>
        <p:nvSpPr>
          <p:cNvPr id="400" name="Google Shape;400;p36"/>
          <p:cNvSpPr/>
          <p:nvPr/>
        </p:nvSpPr>
        <p:spPr>
          <a:xfrm>
            <a:off x="4944464" y="2098995"/>
            <a:ext cx="3669000" cy="177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401" name="Google Shape;401;p36"/>
          <p:cNvSpPr/>
          <p:nvPr/>
        </p:nvSpPr>
        <p:spPr>
          <a:xfrm>
            <a:off x="4944464" y="2611876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tick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02" name="Google Shape;402;p36"/>
          <p:cNvSpPr/>
          <p:nvPr/>
        </p:nvSpPr>
        <p:spPr>
          <a:xfrm>
            <a:off x="4944464" y="2845979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b="1"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03" name="Google Shape;403;p36"/>
          <p:cNvSpPr/>
          <p:nvPr/>
        </p:nvSpPr>
        <p:spPr>
          <a:xfrm>
            <a:off x="4944443" y="3080087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refreshView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04" name="Google Shape;404;p36"/>
          <p:cNvSpPr/>
          <p:nvPr/>
        </p:nvSpPr>
        <p:spPr>
          <a:xfrm>
            <a:off x="4944463" y="2376825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click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05" name="Google Shape;405;p36"/>
          <p:cNvSpPr/>
          <p:nvPr/>
        </p:nvSpPr>
        <p:spPr>
          <a:xfrm>
            <a:off x="6810054" y="2098996"/>
            <a:ext cx="1803300" cy="177000"/>
          </a:xfrm>
          <a:prstGeom prst="rect">
            <a:avLst/>
          </a:prstGeom>
          <a:solidFill>
            <a:srgbClr val="FF0000">
              <a:alpha val="19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6"/>
          <p:cNvSpPr/>
          <p:nvPr/>
        </p:nvSpPr>
        <p:spPr>
          <a:xfrm rot="10800000">
            <a:off x="8559419" y="2099124"/>
            <a:ext cx="54000" cy="6600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6"/>
          <p:cNvSpPr/>
          <p:nvPr/>
        </p:nvSpPr>
        <p:spPr>
          <a:xfrm>
            <a:off x="6861244" y="1869150"/>
            <a:ext cx="2067300" cy="14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1AAB29"/>
                </a:solidFill>
                <a:latin typeface="Roboto"/>
                <a:ea typeface="Roboto"/>
                <a:cs typeface="Roboto"/>
                <a:sym typeface="Roboto"/>
              </a:rPr>
              <a:t>64.90 ms</a:t>
            </a:r>
            <a:r>
              <a:rPr lang="de" sz="700">
                <a:latin typeface="Roboto"/>
                <a:ea typeface="Roboto"/>
                <a:cs typeface="Roboto"/>
                <a:sym typeface="Roboto"/>
              </a:rPr>
              <a:t> Task </a:t>
            </a:r>
            <a:r>
              <a:rPr lang="de" sz="700" u="sng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Long task</a:t>
            </a:r>
            <a:r>
              <a:rPr lang="de" sz="700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 took 64.90 ms</a:t>
            </a:r>
            <a:endParaRPr sz="700">
              <a:solidFill>
                <a:srgbClr val="E0443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6"/>
          <p:cNvSpPr/>
          <p:nvPr/>
        </p:nvSpPr>
        <p:spPr>
          <a:xfrm>
            <a:off x="8361693" y="2376825"/>
            <a:ext cx="119100" cy="1770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09" name="Google Shape;409;p36"/>
          <p:cNvSpPr/>
          <p:nvPr/>
        </p:nvSpPr>
        <p:spPr>
          <a:xfrm>
            <a:off x="8517922" y="2376825"/>
            <a:ext cx="95400" cy="177000"/>
          </a:xfrm>
          <a:prstGeom prst="rect">
            <a:avLst/>
          </a:prstGeom>
          <a:solidFill>
            <a:srgbClr val="74B266">
              <a:alpha val="824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10" name="Google Shape;410;p36"/>
          <p:cNvSpPr/>
          <p:nvPr/>
        </p:nvSpPr>
        <p:spPr>
          <a:xfrm>
            <a:off x="4944443" y="3314186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refreshEmbeddedViews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4944446" y="3543753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5797725" y="3543753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6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13" name="Google Shape;413;p36"/>
          <p:cNvSpPr/>
          <p:nvPr/>
        </p:nvSpPr>
        <p:spPr>
          <a:xfrm>
            <a:off x="6651004" y="3543753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6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7504284" y="3543753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6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5215300" y="945575"/>
            <a:ext cx="72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 sz="2700"/>
          </a:p>
        </p:txBody>
      </p:sp>
      <p:sp>
        <p:nvSpPr>
          <p:cNvPr id="416" name="Google Shape;416;p36"/>
          <p:cNvSpPr txBox="1"/>
          <p:nvPr/>
        </p:nvSpPr>
        <p:spPr>
          <a:xfrm>
            <a:off x="5974800" y="899375"/>
            <a:ext cx="201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common problem</a:t>
            </a:r>
            <a:br>
              <a:rPr lang="de" sz="1200">
                <a:solidFill>
                  <a:schemeClr val="dk1"/>
                </a:solidFill>
              </a:rPr>
            </a:br>
            <a:br>
              <a:rPr lang="de" sz="1200">
                <a:solidFill>
                  <a:schemeClr val="dk1"/>
                </a:solidFill>
              </a:rPr>
            </a:br>
            <a:r>
              <a:rPr lang="de" sz="1000"/>
              <a:t>Rendering large lists of items</a:t>
            </a:r>
            <a:endParaRPr sz="1000"/>
          </a:p>
        </p:txBody>
      </p:sp>
      <p:pic>
        <p:nvPicPr>
          <p:cNvPr id="417" name="Google Shape;4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5" y="1451350"/>
            <a:ext cx="4404224" cy="2725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Distribute Template Work: </a:t>
            </a:r>
            <a:r>
              <a:rPr lang="de" sz="2022"/>
              <a:t>List Rendering</a:t>
            </a:r>
            <a:endParaRPr sz="1244"/>
          </a:p>
        </p:txBody>
      </p:sp>
      <p:sp>
        <p:nvSpPr>
          <p:cNvPr id="423" name="Google Shape;423;p37"/>
          <p:cNvSpPr/>
          <p:nvPr/>
        </p:nvSpPr>
        <p:spPr>
          <a:xfrm>
            <a:off x="4944464" y="2098995"/>
            <a:ext cx="3669000" cy="177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424" name="Google Shape;424;p37"/>
          <p:cNvSpPr/>
          <p:nvPr/>
        </p:nvSpPr>
        <p:spPr>
          <a:xfrm>
            <a:off x="4944464" y="2611876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tick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4944464" y="2845979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b="1"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26" name="Google Shape;426;p37"/>
          <p:cNvSpPr/>
          <p:nvPr/>
        </p:nvSpPr>
        <p:spPr>
          <a:xfrm>
            <a:off x="4944443" y="3080087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refreshView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27" name="Google Shape;427;p37"/>
          <p:cNvSpPr/>
          <p:nvPr/>
        </p:nvSpPr>
        <p:spPr>
          <a:xfrm>
            <a:off x="4944463" y="2376825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click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6810054" y="2098996"/>
            <a:ext cx="1803300" cy="177000"/>
          </a:xfrm>
          <a:prstGeom prst="rect">
            <a:avLst/>
          </a:prstGeom>
          <a:solidFill>
            <a:srgbClr val="FF0000">
              <a:alpha val="19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7"/>
          <p:cNvSpPr/>
          <p:nvPr/>
        </p:nvSpPr>
        <p:spPr>
          <a:xfrm rot="10800000">
            <a:off x="8559419" y="2099124"/>
            <a:ext cx="54000" cy="6600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7"/>
          <p:cNvSpPr/>
          <p:nvPr/>
        </p:nvSpPr>
        <p:spPr>
          <a:xfrm>
            <a:off x="6861244" y="1869150"/>
            <a:ext cx="2067300" cy="14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1AAB29"/>
                </a:solidFill>
                <a:latin typeface="Roboto"/>
                <a:ea typeface="Roboto"/>
                <a:cs typeface="Roboto"/>
                <a:sym typeface="Roboto"/>
              </a:rPr>
              <a:t>64.90 ms</a:t>
            </a:r>
            <a:r>
              <a:rPr lang="de" sz="700">
                <a:latin typeface="Roboto"/>
                <a:ea typeface="Roboto"/>
                <a:cs typeface="Roboto"/>
                <a:sym typeface="Roboto"/>
              </a:rPr>
              <a:t> Task </a:t>
            </a:r>
            <a:r>
              <a:rPr lang="de" sz="700" u="sng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Long task</a:t>
            </a:r>
            <a:r>
              <a:rPr lang="de" sz="700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 took 64.90 ms</a:t>
            </a:r>
            <a:endParaRPr sz="700">
              <a:solidFill>
                <a:srgbClr val="E0443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8361693" y="2376825"/>
            <a:ext cx="119100" cy="1770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2" name="Google Shape;432;p37"/>
          <p:cNvSpPr/>
          <p:nvPr/>
        </p:nvSpPr>
        <p:spPr>
          <a:xfrm>
            <a:off x="8517922" y="2376825"/>
            <a:ext cx="95400" cy="177000"/>
          </a:xfrm>
          <a:prstGeom prst="rect">
            <a:avLst/>
          </a:prstGeom>
          <a:solidFill>
            <a:srgbClr val="74B266">
              <a:alpha val="824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3" name="Google Shape;433;p37"/>
          <p:cNvSpPr/>
          <p:nvPr/>
        </p:nvSpPr>
        <p:spPr>
          <a:xfrm>
            <a:off x="4944443" y="3314186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refreshEmbeddedViews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34" name="Google Shape;434;p37"/>
          <p:cNvSpPr/>
          <p:nvPr/>
        </p:nvSpPr>
        <p:spPr>
          <a:xfrm>
            <a:off x="4944446" y="3543753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6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35" name="Google Shape;435;p37"/>
          <p:cNvSpPr/>
          <p:nvPr/>
        </p:nvSpPr>
        <p:spPr>
          <a:xfrm>
            <a:off x="5797725" y="3543753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6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36" name="Google Shape;436;p37"/>
          <p:cNvSpPr/>
          <p:nvPr/>
        </p:nvSpPr>
        <p:spPr>
          <a:xfrm>
            <a:off x="6651004" y="3543753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6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37" name="Google Shape;437;p37"/>
          <p:cNvSpPr/>
          <p:nvPr/>
        </p:nvSpPr>
        <p:spPr>
          <a:xfrm>
            <a:off x="7504284" y="3543753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6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5215300" y="945575"/>
            <a:ext cx="72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 sz="2700"/>
          </a:p>
        </p:txBody>
      </p:sp>
      <p:sp>
        <p:nvSpPr>
          <p:cNvPr id="439" name="Google Shape;439;p37"/>
          <p:cNvSpPr txBox="1"/>
          <p:nvPr/>
        </p:nvSpPr>
        <p:spPr>
          <a:xfrm>
            <a:off x="5974800" y="899375"/>
            <a:ext cx="201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common problem</a:t>
            </a:r>
            <a:br>
              <a:rPr lang="de" sz="1200">
                <a:solidFill>
                  <a:schemeClr val="dk1"/>
                </a:solidFill>
              </a:rPr>
            </a:br>
            <a:br>
              <a:rPr lang="de" sz="1200">
                <a:solidFill>
                  <a:schemeClr val="dk1"/>
                </a:solidFill>
              </a:rPr>
            </a:br>
            <a:r>
              <a:rPr lang="de" sz="1000"/>
              <a:t>Rendering large lists of items</a:t>
            </a:r>
            <a:endParaRPr sz="1000"/>
          </a:p>
        </p:txBody>
      </p:sp>
      <p:sp>
        <p:nvSpPr>
          <p:cNvPr id="440" name="Google Shape;440;p37"/>
          <p:cNvSpPr/>
          <p:nvPr/>
        </p:nvSpPr>
        <p:spPr>
          <a:xfrm>
            <a:off x="1025075" y="2036150"/>
            <a:ext cx="2866800" cy="18111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7"/>
          <p:cNvSpPr txBox="1"/>
          <p:nvPr/>
        </p:nvSpPr>
        <p:spPr>
          <a:xfrm>
            <a:off x="1025075" y="2297382"/>
            <a:ext cx="28668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movie-card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*ngFor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="let.."&gt;&lt;/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movie-card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5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2" name="Google Shape;442;p37"/>
          <p:cNvSpPr/>
          <p:nvPr/>
        </p:nvSpPr>
        <p:spPr>
          <a:xfrm>
            <a:off x="1161294" y="2140400"/>
            <a:ext cx="144300" cy="1464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7"/>
          <p:cNvSpPr/>
          <p:nvPr/>
        </p:nvSpPr>
        <p:spPr>
          <a:xfrm>
            <a:off x="1378431" y="2140400"/>
            <a:ext cx="144300" cy="1464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7"/>
          <p:cNvSpPr/>
          <p:nvPr/>
        </p:nvSpPr>
        <p:spPr>
          <a:xfrm>
            <a:off x="1595569" y="2140400"/>
            <a:ext cx="144300" cy="1464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7"/>
          <p:cNvSpPr txBox="1"/>
          <p:nvPr/>
        </p:nvSpPr>
        <p:spPr>
          <a:xfrm>
            <a:off x="1570533" y="2021700"/>
            <a:ext cx="23214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movie-list</a:t>
            </a:r>
            <a:r>
              <a:rPr lang="de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.component.html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1337075" y="2995600"/>
            <a:ext cx="11682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7" name="Google Shape;447;p37"/>
          <p:cNvCxnSpPr>
            <a:stCxn id="446" idx="3"/>
            <a:endCxn id="448" idx="1"/>
          </p:cNvCxnSpPr>
          <p:nvPr/>
        </p:nvCxnSpPr>
        <p:spPr>
          <a:xfrm>
            <a:off x="2505275" y="3106000"/>
            <a:ext cx="2413500" cy="5262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48" name="Google Shape;448;p37"/>
          <p:cNvSpPr/>
          <p:nvPr/>
        </p:nvSpPr>
        <p:spPr>
          <a:xfrm>
            <a:off x="4918625" y="3521801"/>
            <a:ext cx="34431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Distribute Template Work: </a:t>
            </a:r>
            <a:r>
              <a:rPr lang="de" sz="2022"/>
              <a:t>List Rendering</a:t>
            </a:r>
            <a:endParaRPr sz="1244"/>
          </a:p>
        </p:txBody>
      </p:sp>
      <p:sp>
        <p:nvSpPr>
          <p:cNvPr id="454" name="Google Shape;454;p38"/>
          <p:cNvSpPr/>
          <p:nvPr/>
        </p:nvSpPr>
        <p:spPr>
          <a:xfrm>
            <a:off x="2592876" y="1308345"/>
            <a:ext cx="3669000" cy="177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455" name="Google Shape;455;p38"/>
          <p:cNvSpPr/>
          <p:nvPr/>
        </p:nvSpPr>
        <p:spPr>
          <a:xfrm>
            <a:off x="2592877" y="1821226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tick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56" name="Google Shape;456;p38"/>
          <p:cNvSpPr/>
          <p:nvPr/>
        </p:nvSpPr>
        <p:spPr>
          <a:xfrm>
            <a:off x="2592877" y="2055329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b="1"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57" name="Google Shape;457;p38"/>
          <p:cNvSpPr/>
          <p:nvPr/>
        </p:nvSpPr>
        <p:spPr>
          <a:xfrm>
            <a:off x="2592855" y="2289437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refreshView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58" name="Google Shape;458;p38"/>
          <p:cNvSpPr/>
          <p:nvPr/>
        </p:nvSpPr>
        <p:spPr>
          <a:xfrm>
            <a:off x="2592876" y="1586175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click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459" name="Google Shape;459;p38"/>
          <p:cNvSpPr/>
          <p:nvPr/>
        </p:nvSpPr>
        <p:spPr>
          <a:xfrm>
            <a:off x="4458466" y="1308346"/>
            <a:ext cx="1803300" cy="177000"/>
          </a:xfrm>
          <a:prstGeom prst="rect">
            <a:avLst/>
          </a:prstGeom>
          <a:solidFill>
            <a:srgbClr val="FF0000">
              <a:alpha val="19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8"/>
          <p:cNvSpPr/>
          <p:nvPr/>
        </p:nvSpPr>
        <p:spPr>
          <a:xfrm rot="10800000">
            <a:off x="6207831" y="1308474"/>
            <a:ext cx="54000" cy="6600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8"/>
          <p:cNvSpPr/>
          <p:nvPr/>
        </p:nvSpPr>
        <p:spPr>
          <a:xfrm>
            <a:off x="4509657" y="1078500"/>
            <a:ext cx="2067300" cy="14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1AAB29"/>
                </a:solidFill>
                <a:latin typeface="Roboto"/>
                <a:ea typeface="Roboto"/>
                <a:cs typeface="Roboto"/>
                <a:sym typeface="Roboto"/>
              </a:rPr>
              <a:t>64.90 ms</a:t>
            </a:r>
            <a:r>
              <a:rPr lang="de" sz="700">
                <a:latin typeface="Roboto"/>
                <a:ea typeface="Roboto"/>
                <a:cs typeface="Roboto"/>
                <a:sym typeface="Roboto"/>
              </a:rPr>
              <a:t> Task </a:t>
            </a:r>
            <a:r>
              <a:rPr lang="de" sz="700" u="sng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Long task</a:t>
            </a:r>
            <a:r>
              <a:rPr lang="de" sz="700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 took 64.90 ms</a:t>
            </a:r>
            <a:endParaRPr sz="700">
              <a:solidFill>
                <a:srgbClr val="E0443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6010106" y="1586175"/>
            <a:ext cx="119100" cy="1770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3" name="Google Shape;463;p38"/>
          <p:cNvSpPr/>
          <p:nvPr/>
        </p:nvSpPr>
        <p:spPr>
          <a:xfrm>
            <a:off x="6166334" y="1586175"/>
            <a:ext cx="95400" cy="177000"/>
          </a:xfrm>
          <a:prstGeom prst="rect">
            <a:avLst/>
          </a:prstGeom>
          <a:solidFill>
            <a:srgbClr val="74B266">
              <a:alpha val="824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4" name="Google Shape;464;p38"/>
          <p:cNvSpPr/>
          <p:nvPr/>
        </p:nvSpPr>
        <p:spPr>
          <a:xfrm>
            <a:off x="2592855" y="2523536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refreshEmbeddedViews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grpSp>
        <p:nvGrpSpPr>
          <p:cNvPr id="465" name="Google Shape;465;p38"/>
          <p:cNvGrpSpPr/>
          <p:nvPr/>
        </p:nvGrpSpPr>
        <p:grpSpPr>
          <a:xfrm>
            <a:off x="1690733" y="3576325"/>
            <a:ext cx="487200" cy="689875"/>
            <a:chOff x="597024" y="3119125"/>
            <a:chExt cx="487200" cy="689875"/>
          </a:xfrm>
        </p:grpSpPr>
        <p:sp>
          <p:nvSpPr>
            <p:cNvPr id="466" name="Google Shape;466;p38"/>
            <p:cNvSpPr/>
            <p:nvPr/>
          </p:nvSpPr>
          <p:spPr>
            <a:xfrm>
              <a:off x="597024" y="3119125"/>
              <a:ext cx="4872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597027" y="3632000"/>
              <a:ext cx="2220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latin typeface="Fira Mono"/>
                  <a:ea typeface="Fira Mono"/>
                  <a:cs typeface="Fira Mono"/>
                  <a:sym typeface="Fira Mono"/>
                </a:rPr>
                <a:t>…</a:t>
              </a:r>
              <a:endParaRPr sz="8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597025" y="3396950"/>
              <a:ext cx="2220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latin typeface="Fira Mono"/>
                  <a:ea typeface="Fira Mono"/>
                  <a:cs typeface="Fira Mono"/>
                  <a:sym typeface="Fira Mono"/>
                </a:rPr>
                <a:t>…</a:t>
              </a:r>
              <a:endParaRPr sz="8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870426" y="3397900"/>
              <a:ext cx="101100" cy="177000"/>
            </a:xfrm>
            <a:prstGeom prst="rect">
              <a:avLst/>
            </a:prstGeom>
            <a:solidFill>
              <a:srgbClr val="9B7FE6">
                <a:alpha val="891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1003152" y="3397900"/>
              <a:ext cx="81000" cy="177000"/>
            </a:xfrm>
            <a:prstGeom prst="rect">
              <a:avLst/>
            </a:prstGeom>
            <a:solidFill>
              <a:srgbClr val="74B266">
                <a:alpha val="824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471" name="Google Shape;471;p38"/>
          <p:cNvGrpSpPr/>
          <p:nvPr/>
        </p:nvGrpSpPr>
        <p:grpSpPr>
          <a:xfrm>
            <a:off x="2395458" y="3576325"/>
            <a:ext cx="1101309" cy="923975"/>
            <a:chOff x="1420250" y="3119125"/>
            <a:chExt cx="1101309" cy="923975"/>
          </a:xfrm>
        </p:grpSpPr>
        <p:sp>
          <p:nvSpPr>
            <p:cNvPr id="472" name="Google Shape;472;p38"/>
            <p:cNvSpPr/>
            <p:nvPr/>
          </p:nvSpPr>
          <p:spPr>
            <a:xfrm>
              <a:off x="1420251" y="3119125"/>
              <a:ext cx="11013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1420251" y="386610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detectChanges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2269931" y="3396950"/>
              <a:ext cx="119100" cy="177000"/>
            </a:xfrm>
            <a:prstGeom prst="rect">
              <a:avLst/>
            </a:prstGeom>
            <a:solidFill>
              <a:srgbClr val="9B7FE6">
                <a:alpha val="891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2426159" y="3396950"/>
              <a:ext cx="95400" cy="177000"/>
            </a:xfrm>
            <a:prstGeom prst="rect">
              <a:avLst/>
            </a:prstGeom>
            <a:solidFill>
              <a:srgbClr val="74B266">
                <a:alpha val="824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478" name="Google Shape;478;p38"/>
          <p:cNvGrpSpPr/>
          <p:nvPr/>
        </p:nvGrpSpPr>
        <p:grpSpPr>
          <a:xfrm>
            <a:off x="3714291" y="3576325"/>
            <a:ext cx="1101309" cy="923975"/>
            <a:chOff x="2680850" y="3119125"/>
            <a:chExt cx="1101309" cy="923975"/>
          </a:xfrm>
        </p:grpSpPr>
        <p:sp>
          <p:nvSpPr>
            <p:cNvPr id="479" name="Google Shape;479;p38"/>
            <p:cNvSpPr/>
            <p:nvPr/>
          </p:nvSpPr>
          <p:spPr>
            <a:xfrm>
              <a:off x="2680851" y="3119125"/>
              <a:ext cx="11013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2680851" y="386610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detectChanges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26808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3530531" y="3396950"/>
              <a:ext cx="119100" cy="177000"/>
            </a:xfrm>
            <a:prstGeom prst="rect">
              <a:avLst/>
            </a:prstGeom>
            <a:solidFill>
              <a:srgbClr val="9B7FE6">
                <a:alpha val="891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3686759" y="3396950"/>
              <a:ext cx="95400" cy="177000"/>
            </a:xfrm>
            <a:prstGeom prst="rect">
              <a:avLst/>
            </a:prstGeom>
            <a:solidFill>
              <a:srgbClr val="74B266">
                <a:alpha val="824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26808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485" name="Google Shape;485;p38"/>
          <p:cNvGrpSpPr/>
          <p:nvPr/>
        </p:nvGrpSpPr>
        <p:grpSpPr>
          <a:xfrm>
            <a:off x="5033125" y="3576325"/>
            <a:ext cx="1101309" cy="923975"/>
            <a:chOff x="3969550" y="3119125"/>
            <a:chExt cx="1101309" cy="923975"/>
          </a:xfrm>
        </p:grpSpPr>
        <p:sp>
          <p:nvSpPr>
            <p:cNvPr id="486" name="Google Shape;486;p38"/>
            <p:cNvSpPr/>
            <p:nvPr/>
          </p:nvSpPr>
          <p:spPr>
            <a:xfrm>
              <a:off x="3969551" y="3119125"/>
              <a:ext cx="11013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3969551" y="386610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detectChanges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39695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4819231" y="3396950"/>
              <a:ext cx="119100" cy="177000"/>
            </a:xfrm>
            <a:prstGeom prst="rect">
              <a:avLst/>
            </a:prstGeom>
            <a:solidFill>
              <a:srgbClr val="9B7FE6">
                <a:alpha val="891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4975459" y="3396950"/>
              <a:ext cx="95400" cy="177000"/>
            </a:xfrm>
            <a:prstGeom prst="rect">
              <a:avLst/>
            </a:prstGeom>
            <a:solidFill>
              <a:srgbClr val="74B266">
                <a:alpha val="824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39695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492" name="Google Shape;492;p38"/>
          <p:cNvGrpSpPr/>
          <p:nvPr/>
        </p:nvGrpSpPr>
        <p:grpSpPr>
          <a:xfrm>
            <a:off x="6351959" y="3576325"/>
            <a:ext cx="1101309" cy="923975"/>
            <a:chOff x="5258250" y="3119125"/>
            <a:chExt cx="1101309" cy="923975"/>
          </a:xfrm>
        </p:grpSpPr>
        <p:sp>
          <p:nvSpPr>
            <p:cNvPr id="493" name="Google Shape;493;p38"/>
            <p:cNvSpPr/>
            <p:nvPr/>
          </p:nvSpPr>
          <p:spPr>
            <a:xfrm>
              <a:off x="5258251" y="3119125"/>
              <a:ext cx="11013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5258251" y="386610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detectChanges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5258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6107931" y="3396950"/>
              <a:ext cx="119100" cy="177000"/>
            </a:xfrm>
            <a:prstGeom prst="rect">
              <a:avLst/>
            </a:prstGeom>
            <a:solidFill>
              <a:srgbClr val="9B7FE6">
                <a:alpha val="891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6264159" y="3396950"/>
              <a:ext cx="95400" cy="177000"/>
            </a:xfrm>
            <a:prstGeom prst="rect">
              <a:avLst/>
            </a:prstGeom>
            <a:solidFill>
              <a:srgbClr val="74B266">
                <a:alpha val="824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5258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499" name="Google Shape;499;p38"/>
          <p:cNvSpPr/>
          <p:nvPr/>
        </p:nvSpPr>
        <p:spPr>
          <a:xfrm>
            <a:off x="2594579" y="2754952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3447859" y="2754952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4301138" y="2754952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5154418" y="2754952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1677958" y="4070075"/>
            <a:ext cx="2655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2376407" y="3833000"/>
            <a:ext cx="8559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8"/>
          <p:cNvSpPr/>
          <p:nvPr/>
        </p:nvSpPr>
        <p:spPr>
          <a:xfrm>
            <a:off x="3696739" y="3833000"/>
            <a:ext cx="8559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5017089" y="3833000"/>
            <a:ext cx="8559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8"/>
          <p:cNvSpPr/>
          <p:nvPr/>
        </p:nvSpPr>
        <p:spPr>
          <a:xfrm>
            <a:off x="6333424" y="3833000"/>
            <a:ext cx="8559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8" name="Google Shape;508;p38"/>
          <p:cNvCxnSpPr>
            <a:stCxn id="503" idx="2"/>
            <a:endCxn id="504" idx="1"/>
          </p:cNvCxnSpPr>
          <p:nvPr/>
        </p:nvCxnSpPr>
        <p:spPr>
          <a:xfrm rot="-5400000">
            <a:off x="1919908" y="3834275"/>
            <a:ext cx="347400" cy="565800"/>
          </a:xfrm>
          <a:prstGeom prst="curvedConnector4">
            <a:avLst>
              <a:gd fmla="val -68545" name="adj1"/>
              <a:gd fmla="val 61722" name="adj2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09" name="Google Shape;509;p38"/>
          <p:cNvCxnSpPr>
            <a:stCxn id="503" idx="2"/>
            <a:endCxn id="505" idx="1"/>
          </p:cNvCxnSpPr>
          <p:nvPr/>
        </p:nvCxnSpPr>
        <p:spPr>
          <a:xfrm rot="-5400000">
            <a:off x="2580058" y="3174125"/>
            <a:ext cx="347400" cy="1886100"/>
          </a:xfrm>
          <a:prstGeom prst="curvedConnector4">
            <a:avLst>
              <a:gd fmla="val -89450" name="adj1"/>
              <a:gd fmla="val 89207" name="adj2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10" name="Google Shape;510;p38"/>
          <p:cNvCxnSpPr>
            <a:stCxn id="503" idx="2"/>
            <a:endCxn id="506" idx="1"/>
          </p:cNvCxnSpPr>
          <p:nvPr/>
        </p:nvCxnSpPr>
        <p:spPr>
          <a:xfrm rot="-5400000">
            <a:off x="3240208" y="2513975"/>
            <a:ext cx="347400" cy="3206400"/>
          </a:xfrm>
          <a:prstGeom prst="curvedConnector4">
            <a:avLst>
              <a:gd fmla="val -137997" name="adj1"/>
              <a:gd fmla="val 91795" name="adj2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11" name="Google Shape;511;p38"/>
          <p:cNvCxnSpPr>
            <a:stCxn id="503" idx="2"/>
            <a:endCxn id="507" idx="1"/>
          </p:cNvCxnSpPr>
          <p:nvPr/>
        </p:nvCxnSpPr>
        <p:spPr>
          <a:xfrm rot="-5400000">
            <a:off x="3898408" y="1855775"/>
            <a:ext cx="347400" cy="4522800"/>
          </a:xfrm>
          <a:prstGeom prst="curvedConnector4">
            <a:avLst>
              <a:gd fmla="val -170358" name="adj1"/>
              <a:gd fmla="val 86384" name="adj2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12" name="Google Shape;512;p38"/>
          <p:cNvCxnSpPr/>
          <p:nvPr/>
        </p:nvCxnSpPr>
        <p:spPr>
          <a:xfrm>
            <a:off x="4339350" y="3068088"/>
            <a:ext cx="8100" cy="40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Distribute Template Work: </a:t>
            </a:r>
            <a:r>
              <a:rPr lang="de" sz="2022"/>
              <a:t>List Rendering - with rxFor</a:t>
            </a:r>
            <a:endParaRPr sz="1244"/>
          </a:p>
        </p:txBody>
      </p:sp>
      <p:grpSp>
        <p:nvGrpSpPr>
          <p:cNvPr id="518" name="Google Shape;518;p39"/>
          <p:cNvGrpSpPr/>
          <p:nvPr/>
        </p:nvGrpSpPr>
        <p:grpSpPr>
          <a:xfrm>
            <a:off x="1690733" y="3576325"/>
            <a:ext cx="487200" cy="689875"/>
            <a:chOff x="597024" y="3119125"/>
            <a:chExt cx="487200" cy="689875"/>
          </a:xfrm>
        </p:grpSpPr>
        <p:sp>
          <p:nvSpPr>
            <p:cNvPr id="519" name="Google Shape;519;p39"/>
            <p:cNvSpPr/>
            <p:nvPr/>
          </p:nvSpPr>
          <p:spPr>
            <a:xfrm>
              <a:off x="597024" y="3119125"/>
              <a:ext cx="4872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597027" y="3632000"/>
              <a:ext cx="2220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latin typeface="Fira Mono"/>
                  <a:ea typeface="Fira Mono"/>
                  <a:cs typeface="Fira Mono"/>
                  <a:sym typeface="Fira Mono"/>
                </a:rPr>
                <a:t>…</a:t>
              </a:r>
              <a:endParaRPr sz="8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597025" y="3396950"/>
              <a:ext cx="2220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latin typeface="Fira Mono"/>
                  <a:ea typeface="Fira Mono"/>
                  <a:cs typeface="Fira Mono"/>
                  <a:sym typeface="Fira Mono"/>
                </a:rPr>
                <a:t>…</a:t>
              </a:r>
              <a:endParaRPr sz="8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870426" y="3397900"/>
              <a:ext cx="101100" cy="177000"/>
            </a:xfrm>
            <a:prstGeom prst="rect">
              <a:avLst/>
            </a:prstGeom>
            <a:solidFill>
              <a:srgbClr val="9B7FE6">
                <a:alpha val="891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003152" y="3397900"/>
              <a:ext cx="81000" cy="177000"/>
            </a:xfrm>
            <a:prstGeom prst="rect">
              <a:avLst/>
            </a:prstGeom>
            <a:solidFill>
              <a:srgbClr val="74B266">
                <a:alpha val="824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524" name="Google Shape;524;p39"/>
          <p:cNvGrpSpPr/>
          <p:nvPr/>
        </p:nvGrpSpPr>
        <p:grpSpPr>
          <a:xfrm>
            <a:off x="2395458" y="3576325"/>
            <a:ext cx="1101309" cy="923975"/>
            <a:chOff x="1420250" y="3119125"/>
            <a:chExt cx="1101309" cy="923975"/>
          </a:xfrm>
        </p:grpSpPr>
        <p:sp>
          <p:nvSpPr>
            <p:cNvPr id="525" name="Google Shape;525;p39"/>
            <p:cNvSpPr/>
            <p:nvPr/>
          </p:nvSpPr>
          <p:spPr>
            <a:xfrm>
              <a:off x="1420251" y="3119125"/>
              <a:ext cx="11013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1420251" y="386610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detectChanges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2269931" y="3396950"/>
              <a:ext cx="119100" cy="177000"/>
            </a:xfrm>
            <a:prstGeom prst="rect">
              <a:avLst/>
            </a:prstGeom>
            <a:solidFill>
              <a:srgbClr val="9B7FE6">
                <a:alpha val="891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2426159" y="3396950"/>
              <a:ext cx="95400" cy="177000"/>
            </a:xfrm>
            <a:prstGeom prst="rect">
              <a:avLst/>
            </a:prstGeom>
            <a:solidFill>
              <a:srgbClr val="74B266">
                <a:alpha val="824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531" name="Google Shape;531;p39"/>
          <p:cNvGrpSpPr/>
          <p:nvPr/>
        </p:nvGrpSpPr>
        <p:grpSpPr>
          <a:xfrm>
            <a:off x="3714291" y="3576325"/>
            <a:ext cx="1101309" cy="923975"/>
            <a:chOff x="2680850" y="3119125"/>
            <a:chExt cx="1101309" cy="923975"/>
          </a:xfrm>
        </p:grpSpPr>
        <p:sp>
          <p:nvSpPr>
            <p:cNvPr id="532" name="Google Shape;532;p39"/>
            <p:cNvSpPr/>
            <p:nvPr/>
          </p:nvSpPr>
          <p:spPr>
            <a:xfrm>
              <a:off x="2680851" y="3119125"/>
              <a:ext cx="11013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2680851" y="386610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detectChanges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26808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3530531" y="3396950"/>
              <a:ext cx="119100" cy="177000"/>
            </a:xfrm>
            <a:prstGeom prst="rect">
              <a:avLst/>
            </a:prstGeom>
            <a:solidFill>
              <a:srgbClr val="9B7FE6">
                <a:alpha val="891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3686759" y="3396950"/>
              <a:ext cx="95400" cy="177000"/>
            </a:xfrm>
            <a:prstGeom prst="rect">
              <a:avLst/>
            </a:prstGeom>
            <a:solidFill>
              <a:srgbClr val="74B266">
                <a:alpha val="824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26808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5033125" y="3576325"/>
            <a:ext cx="1101309" cy="923975"/>
            <a:chOff x="3969550" y="3119125"/>
            <a:chExt cx="1101309" cy="923975"/>
          </a:xfrm>
        </p:grpSpPr>
        <p:sp>
          <p:nvSpPr>
            <p:cNvPr id="539" name="Google Shape;539;p39"/>
            <p:cNvSpPr/>
            <p:nvPr/>
          </p:nvSpPr>
          <p:spPr>
            <a:xfrm>
              <a:off x="3969551" y="3119125"/>
              <a:ext cx="11013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69551" y="386610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detectChanges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39695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819231" y="3396950"/>
              <a:ext cx="119100" cy="177000"/>
            </a:xfrm>
            <a:prstGeom prst="rect">
              <a:avLst/>
            </a:prstGeom>
            <a:solidFill>
              <a:srgbClr val="9B7FE6">
                <a:alpha val="891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4975459" y="3396950"/>
              <a:ext cx="95400" cy="177000"/>
            </a:xfrm>
            <a:prstGeom prst="rect">
              <a:avLst/>
            </a:prstGeom>
            <a:solidFill>
              <a:srgbClr val="74B266">
                <a:alpha val="824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39695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545" name="Google Shape;545;p39"/>
          <p:cNvGrpSpPr/>
          <p:nvPr/>
        </p:nvGrpSpPr>
        <p:grpSpPr>
          <a:xfrm>
            <a:off x="6351959" y="3576325"/>
            <a:ext cx="1101309" cy="923975"/>
            <a:chOff x="5258250" y="3119125"/>
            <a:chExt cx="1101309" cy="923975"/>
          </a:xfrm>
        </p:grpSpPr>
        <p:sp>
          <p:nvSpPr>
            <p:cNvPr id="546" name="Google Shape;546;p39"/>
            <p:cNvSpPr/>
            <p:nvPr/>
          </p:nvSpPr>
          <p:spPr>
            <a:xfrm>
              <a:off x="5258251" y="3119125"/>
              <a:ext cx="11013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5258251" y="386610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detectChanges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5258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6107931" y="3396950"/>
              <a:ext cx="119100" cy="177000"/>
            </a:xfrm>
            <a:prstGeom prst="rect">
              <a:avLst/>
            </a:prstGeom>
            <a:solidFill>
              <a:srgbClr val="9B7FE6">
                <a:alpha val="891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6264159" y="3396950"/>
              <a:ext cx="95400" cy="177000"/>
            </a:xfrm>
            <a:prstGeom prst="rect">
              <a:avLst/>
            </a:prstGeom>
            <a:solidFill>
              <a:srgbClr val="74B266">
                <a:alpha val="8247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258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552" name="Google Shape;552;p39"/>
          <p:cNvSpPr/>
          <p:nvPr/>
        </p:nvSpPr>
        <p:spPr>
          <a:xfrm>
            <a:off x="1677958" y="4070075"/>
            <a:ext cx="2655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9"/>
          <p:cNvSpPr/>
          <p:nvPr/>
        </p:nvSpPr>
        <p:spPr>
          <a:xfrm>
            <a:off x="2376407" y="3833000"/>
            <a:ext cx="8559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>
            <a:off x="3696739" y="3833000"/>
            <a:ext cx="8559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>
            <a:off x="5017089" y="3833000"/>
            <a:ext cx="8559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/>
          <p:nvPr/>
        </p:nvSpPr>
        <p:spPr>
          <a:xfrm>
            <a:off x="6333424" y="3833000"/>
            <a:ext cx="8559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7" name="Google Shape;557;p39"/>
          <p:cNvCxnSpPr>
            <a:stCxn id="552" idx="2"/>
            <a:endCxn id="553" idx="1"/>
          </p:cNvCxnSpPr>
          <p:nvPr/>
        </p:nvCxnSpPr>
        <p:spPr>
          <a:xfrm rot="-5400000">
            <a:off x="1919908" y="3834275"/>
            <a:ext cx="347400" cy="565800"/>
          </a:xfrm>
          <a:prstGeom prst="curvedConnector4">
            <a:avLst>
              <a:gd fmla="val -68545" name="adj1"/>
              <a:gd fmla="val 61722" name="adj2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8" name="Google Shape;558;p39"/>
          <p:cNvCxnSpPr>
            <a:stCxn id="552" idx="2"/>
            <a:endCxn id="554" idx="1"/>
          </p:cNvCxnSpPr>
          <p:nvPr/>
        </p:nvCxnSpPr>
        <p:spPr>
          <a:xfrm rot="-5400000">
            <a:off x="2580058" y="3174125"/>
            <a:ext cx="347400" cy="1886100"/>
          </a:xfrm>
          <a:prstGeom prst="curvedConnector4">
            <a:avLst>
              <a:gd fmla="val -89450" name="adj1"/>
              <a:gd fmla="val 89207" name="adj2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9" name="Google Shape;559;p39"/>
          <p:cNvCxnSpPr>
            <a:stCxn id="552" idx="2"/>
            <a:endCxn id="555" idx="1"/>
          </p:cNvCxnSpPr>
          <p:nvPr/>
        </p:nvCxnSpPr>
        <p:spPr>
          <a:xfrm rot="-5400000">
            <a:off x="3240208" y="2513975"/>
            <a:ext cx="347400" cy="3206400"/>
          </a:xfrm>
          <a:prstGeom prst="curvedConnector4">
            <a:avLst>
              <a:gd fmla="val -137997" name="adj1"/>
              <a:gd fmla="val 91795" name="adj2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60" name="Google Shape;560;p39"/>
          <p:cNvCxnSpPr>
            <a:stCxn id="552" idx="2"/>
            <a:endCxn id="556" idx="1"/>
          </p:cNvCxnSpPr>
          <p:nvPr/>
        </p:nvCxnSpPr>
        <p:spPr>
          <a:xfrm rot="-5400000">
            <a:off x="3898408" y="1855775"/>
            <a:ext cx="347400" cy="4522800"/>
          </a:xfrm>
          <a:prstGeom prst="curvedConnector4">
            <a:avLst>
              <a:gd fmla="val -170358" name="adj1"/>
              <a:gd fmla="val 86384" name="adj2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61" name="Google Shape;561;p39"/>
          <p:cNvSpPr/>
          <p:nvPr/>
        </p:nvSpPr>
        <p:spPr>
          <a:xfrm>
            <a:off x="3138575" y="1156800"/>
            <a:ext cx="2866800" cy="18111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9"/>
          <p:cNvSpPr txBox="1"/>
          <p:nvPr/>
        </p:nvSpPr>
        <p:spPr>
          <a:xfrm>
            <a:off x="3138575" y="1418032"/>
            <a:ext cx="28668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movie-card</a:t>
            </a:r>
            <a:endParaRPr sz="10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de" sz="105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*rxFor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="let.."&gt;&lt;/</a:t>
            </a: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movie-card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050">
              <a:solidFill>
                <a:srgbClr val="CE93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3" name="Google Shape;563;p39"/>
          <p:cNvSpPr/>
          <p:nvPr/>
        </p:nvSpPr>
        <p:spPr>
          <a:xfrm>
            <a:off x="3274794" y="1261050"/>
            <a:ext cx="144300" cy="1464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9"/>
          <p:cNvSpPr/>
          <p:nvPr/>
        </p:nvSpPr>
        <p:spPr>
          <a:xfrm>
            <a:off x="3491931" y="1261050"/>
            <a:ext cx="144300" cy="1464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9"/>
          <p:cNvSpPr/>
          <p:nvPr/>
        </p:nvSpPr>
        <p:spPr>
          <a:xfrm>
            <a:off x="3709069" y="1261050"/>
            <a:ext cx="144300" cy="1464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9"/>
          <p:cNvSpPr txBox="1"/>
          <p:nvPr/>
        </p:nvSpPr>
        <p:spPr>
          <a:xfrm>
            <a:off x="3684033" y="1142350"/>
            <a:ext cx="23214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movie-list.component.html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7" name="Google Shape;567;p39"/>
          <p:cNvSpPr/>
          <p:nvPr/>
        </p:nvSpPr>
        <p:spPr>
          <a:xfrm>
            <a:off x="3488000" y="2124275"/>
            <a:ext cx="1168200" cy="2208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" name="Google Shape;568;p39"/>
          <p:cNvCxnSpPr>
            <a:stCxn id="567" idx="1"/>
            <a:endCxn id="552" idx="1"/>
          </p:cNvCxnSpPr>
          <p:nvPr/>
        </p:nvCxnSpPr>
        <p:spPr>
          <a:xfrm flipH="1">
            <a:off x="1678100" y="2234675"/>
            <a:ext cx="1809900" cy="1945800"/>
          </a:xfrm>
          <a:prstGeom prst="curvedConnector3">
            <a:avLst>
              <a:gd fmla="val 113165" name="adj1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0"/>
          <p:cNvSpPr txBox="1"/>
          <p:nvPr>
            <p:ph type="title"/>
          </p:nvPr>
        </p:nvSpPr>
        <p:spPr>
          <a:xfrm>
            <a:off x="311700" y="2150850"/>
            <a:ext cx="66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Demo &amp; Exercise</a:t>
            </a:r>
            <a:br>
              <a:rPr lang="de" sz="4800"/>
            </a:br>
            <a:r>
              <a:rPr lang="de" sz="4800"/>
              <a:t>Time!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550" u="sng">
                <a:solidFill>
                  <a:schemeClr val="hlink"/>
                </a:solidFill>
                <a:hlinkClick r:id="rId3"/>
              </a:rPr>
              <a:t>stackblitz example</a:t>
            </a:r>
            <a:br>
              <a:rPr lang="de" sz="4800"/>
            </a:br>
            <a:r>
              <a:rPr lang="de" sz="1800"/>
              <a:t>Split Template Work</a:t>
            </a:r>
            <a:endParaRPr sz="3000"/>
          </a:p>
        </p:txBody>
      </p:sp>
      <p:pic>
        <p:nvPicPr>
          <p:cNvPr id="574" name="Google Shape;5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/>
          <p:nvPr/>
        </p:nvSpPr>
        <p:spPr>
          <a:xfrm>
            <a:off x="311700" y="190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How to control the chunks</a:t>
            </a:r>
            <a:r>
              <a:rPr lang="de" sz="2800"/>
              <a:t>?</a:t>
            </a:r>
            <a:endParaRPr sz="2022">
              <a:solidFill>
                <a:srgbClr val="595959"/>
              </a:solidFill>
            </a:endParaRPr>
          </a:p>
        </p:txBody>
      </p:sp>
      <p:sp>
        <p:nvSpPr>
          <p:cNvPr id="580" name="Google Shape;580;p41"/>
          <p:cNvSpPr txBox="1"/>
          <p:nvPr/>
        </p:nvSpPr>
        <p:spPr>
          <a:xfrm>
            <a:off x="3955350" y="2587425"/>
            <a:ext cx="1233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700">
                <a:highlight>
                  <a:srgbClr val="FFFFFF"/>
                </a:highlight>
              </a:rPr>
              <a:t>🤔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311700" y="1531675"/>
            <a:ext cx="78030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/>
              <a:t>👏 Users want apps to be </a:t>
            </a:r>
            <a:r>
              <a:rPr b="1" lang="de" sz="2000"/>
              <a:t>snappy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🎞 </a:t>
            </a:r>
            <a:r>
              <a:rPr lang="de" sz="2000"/>
              <a:t>60fps Device Refresh Rates 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- 60 times per second new frame on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</a:t>
            </a:r>
            <a:r>
              <a:rPr b="1" lang="de"/>
              <a:t>16.66</a:t>
            </a:r>
            <a:r>
              <a:rPr lang="de"/>
              <a:t>ms Budget ( 1 second / 60 frames )</a:t>
            </a:r>
            <a:endParaRPr sz="1500"/>
          </a:p>
        </p:txBody>
      </p:sp>
      <p:sp>
        <p:nvSpPr>
          <p:cNvPr id="138" name="Google Shape;138;p24"/>
          <p:cNvSpPr txBox="1"/>
          <p:nvPr>
            <p:ph type="title"/>
          </p:nvPr>
        </p:nvSpPr>
        <p:spPr>
          <a:xfrm>
            <a:off x="0" y="0"/>
            <a:ext cx="82353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Human perception</a:t>
            </a:r>
            <a:endParaRPr sz="240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325" y="1531665"/>
            <a:ext cx="3650650" cy="32004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 txBox="1"/>
          <p:nvPr>
            <p:ph idx="4294967295" type="title"/>
          </p:nvPr>
        </p:nvSpPr>
        <p:spPr>
          <a:xfrm>
            <a:off x="311700" y="2912850"/>
            <a:ext cx="85206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2920"/>
              <a:t>RxAngular </a:t>
            </a:r>
            <a:r>
              <a:rPr b="1" lang="de" sz="2920"/>
              <a:t>Concurrent Mode</a:t>
            </a:r>
            <a:endParaRPr b="1" sz="2920"/>
          </a:p>
        </p:txBody>
      </p:sp>
      <p:pic>
        <p:nvPicPr>
          <p:cNvPr id="586" name="Google Shape;5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800" y="762000"/>
            <a:ext cx="2047050" cy="204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conceptual overview</a:t>
            </a:r>
            <a:endParaRPr sz="1244"/>
          </a:p>
        </p:txBody>
      </p:sp>
      <p:grpSp>
        <p:nvGrpSpPr>
          <p:cNvPr id="592" name="Google Shape;592;p43"/>
          <p:cNvGrpSpPr/>
          <p:nvPr/>
        </p:nvGrpSpPr>
        <p:grpSpPr>
          <a:xfrm>
            <a:off x="329890" y="2136094"/>
            <a:ext cx="1837203" cy="1112156"/>
            <a:chOff x="5101722" y="2136094"/>
            <a:chExt cx="1837203" cy="1112156"/>
          </a:xfrm>
        </p:grpSpPr>
        <p:sp>
          <p:nvSpPr>
            <p:cNvPr id="593" name="Google Shape;593;p43"/>
            <p:cNvSpPr/>
            <p:nvPr/>
          </p:nvSpPr>
          <p:spPr>
            <a:xfrm>
              <a:off x="510172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Scheduling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4" name="Google Shape;594;p43"/>
            <p:cNvSpPr txBox="1"/>
            <p:nvPr/>
          </p:nvSpPr>
          <p:spPr>
            <a:xfrm>
              <a:off x="5101725" y="2694150"/>
              <a:ext cx="183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Technique to postpone work</a:t>
              </a:r>
              <a:endParaRPr b="1" sz="1200"/>
            </a:p>
          </p:txBody>
        </p:sp>
      </p:grpSp>
      <p:grpSp>
        <p:nvGrpSpPr>
          <p:cNvPr id="595" name="Google Shape;595;p43"/>
          <p:cNvGrpSpPr/>
          <p:nvPr/>
        </p:nvGrpSpPr>
        <p:grpSpPr>
          <a:xfrm>
            <a:off x="6999798" y="2136094"/>
            <a:ext cx="1837203" cy="927356"/>
            <a:chOff x="7225122" y="2136094"/>
            <a:chExt cx="1837203" cy="927356"/>
          </a:xfrm>
        </p:grpSpPr>
        <p:sp>
          <p:nvSpPr>
            <p:cNvPr id="596" name="Google Shape;596;p43"/>
            <p:cNvSpPr/>
            <p:nvPr/>
          </p:nvSpPr>
          <p:spPr>
            <a:xfrm>
              <a:off x="722512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Priority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7" name="Google Shape;597;p43"/>
            <p:cNvSpPr txBox="1"/>
            <p:nvPr/>
          </p:nvSpPr>
          <p:spPr>
            <a:xfrm>
              <a:off x="7225125" y="2694150"/>
              <a:ext cx="183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When to execute?</a:t>
              </a:r>
              <a:endParaRPr b="1" sz="1200"/>
            </a:p>
          </p:txBody>
        </p:sp>
      </p:grpSp>
      <p:grpSp>
        <p:nvGrpSpPr>
          <p:cNvPr id="598" name="Google Shape;598;p43"/>
          <p:cNvGrpSpPr/>
          <p:nvPr/>
        </p:nvGrpSpPr>
        <p:grpSpPr>
          <a:xfrm>
            <a:off x="2560832" y="2136094"/>
            <a:ext cx="1837203" cy="1112156"/>
            <a:chOff x="2851272" y="2136094"/>
            <a:chExt cx="1837203" cy="1112156"/>
          </a:xfrm>
        </p:grpSpPr>
        <p:sp>
          <p:nvSpPr>
            <p:cNvPr id="599" name="Google Shape;599;p43"/>
            <p:cNvSpPr/>
            <p:nvPr/>
          </p:nvSpPr>
          <p:spPr>
            <a:xfrm>
              <a:off x="285127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Chunking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0" name="Google Shape;600;p43"/>
            <p:cNvSpPr txBox="1"/>
            <p:nvPr/>
          </p:nvSpPr>
          <p:spPr>
            <a:xfrm>
              <a:off x="2851275" y="2694150"/>
              <a:ext cx="183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Collect work into sized chunks</a:t>
              </a:r>
              <a:endParaRPr b="1" sz="1200"/>
            </a:p>
          </p:txBody>
        </p:sp>
      </p:grpSp>
      <p:grpSp>
        <p:nvGrpSpPr>
          <p:cNvPr id="601" name="Google Shape;601;p43"/>
          <p:cNvGrpSpPr/>
          <p:nvPr/>
        </p:nvGrpSpPr>
        <p:grpSpPr>
          <a:xfrm>
            <a:off x="4791748" y="2136094"/>
            <a:ext cx="1837203" cy="1112156"/>
            <a:chOff x="532322" y="2136094"/>
            <a:chExt cx="1837203" cy="1112156"/>
          </a:xfrm>
        </p:grpSpPr>
        <p:sp>
          <p:nvSpPr>
            <p:cNvPr id="602" name="Google Shape;602;p43"/>
            <p:cNvSpPr/>
            <p:nvPr/>
          </p:nvSpPr>
          <p:spPr>
            <a:xfrm>
              <a:off x="53232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Frame Budget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3" name="Google Shape;603;p43"/>
            <p:cNvSpPr txBox="1"/>
            <p:nvPr/>
          </p:nvSpPr>
          <p:spPr>
            <a:xfrm>
              <a:off x="532325" y="2694150"/>
              <a:ext cx="183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Force a target framerate</a:t>
              </a:r>
              <a:br>
                <a:rPr lang="de" sz="1200"/>
              </a:br>
              <a:r>
                <a:rPr lang="de" sz="1200"/>
                <a:t>60 fps by default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scheduling</a:t>
            </a:r>
            <a:endParaRPr sz="1244"/>
          </a:p>
        </p:txBody>
      </p:sp>
      <p:sp>
        <p:nvSpPr>
          <p:cNvPr id="609" name="Google Shape;609;p44"/>
          <p:cNvSpPr/>
          <p:nvPr/>
        </p:nvSpPr>
        <p:spPr>
          <a:xfrm>
            <a:off x="1973049" y="2202775"/>
            <a:ext cx="2548500" cy="21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610" name="Google Shape;610;p44"/>
          <p:cNvSpPr/>
          <p:nvPr/>
        </p:nvSpPr>
        <p:spPr>
          <a:xfrm>
            <a:off x="1973045" y="2806939"/>
            <a:ext cx="25485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11" name="Google Shape;611;p44"/>
          <p:cNvSpPr/>
          <p:nvPr/>
        </p:nvSpPr>
        <p:spPr>
          <a:xfrm>
            <a:off x="1973038" y="3076909"/>
            <a:ext cx="19239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12" name="Google Shape;612;p44"/>
          <p:cNvSpPr/>
          <p:nvPr/>
        </p:nvSpPr>
        <p:spPr>
          <a:xfrm>
            <a:off x="3962946" y="3080928"/>
            <a:ext cx="5586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13" name="Google Shape;613;p44"/>
          <p:cNvSpPr/>
          <p:nvPr/>
        </p:nvSpPr>
        <p:spPr>
          <a:xfrm>
            <a:off x="1973038" y="2532975"/>
            <a:ext cx="25485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any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14" name="Google Shape;614;p44"/>
          <p:cNvSpPr/>
          <p:nvPr/>
        </p:nvSpPr>
        <p:spPr>
          <a:xfrm>
            <a:off x="4915799" y="2202775"/>
            <a:ext cx="2091000" cy="21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615" name="Google Shape;615;p44"/>
          <p:cNvSpPr/>
          <p:nvPr/>
        </p:nvSpPr>
        <p:spPr>
          <a:xfrm>
            <a:off x="4915792" y="2806925"/>
            <a:ext cx="20694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dk1"/>
                </a:solidFill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16" name="Google Shape;616;p44"/>
          <p:cNvSpPr/>
          <p:nvPr/>
        </p:nvSpPr>
        <p:spPr>
          <a:xfrm>
            <a:off x="4915789" y="3085150"/>
            <a:ext cx="20694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17" name="Google Shape;617;p44"/>
          <p:cNvSpPr/>
          <p:nvPr/>
        </p:nvSpPr>
        <p:spPr>
          <a:xfrm>
            <a:off x="4915786" y="2532965"/>
            <a:ext cx="20694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Timer fired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cxnSp>
        <p:nvCxnSpPr>
          <p:cNvPr id="618" name="Google Shape;618;p44"/>
          <p:cNvCxnSpPr>
            <a:stCxn id="619" idx="3"/>
            <a:endCxn id="620" idx="1"/>
          </p:cNvCxnSpPr>
          <p:nvPr/>
        </p:nvCxnSpPr>
        <p:spPr>
          <a:xfrm flipH="1" rot="10800000">
            <a:off x="3924563" y="2638080"/>
            <a:ext cx="969600" cy="5394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F44747"/>
            </a:solidFill>
            <a:prstDash val="dash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620" name="Google Shape;620;p44"/>
          <p:cNvSpPr/>
          <p:nvPr/>
        </p:nvSpPr>
        <p:spPr>
          <a:xfrm>
            <a:off x="4894063" y="2506875"/>
            <a:ext cx="2091000" cy="2625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4"/>
          <p:cNvSpPr/>
          <p:nvPr/>
        </p:nvSpPr>
        <p:spPr>
          <a:xfrm>
            <a:off x="1948163" y="3046230"/>
            <a:ext cx="1976400" cy="2625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4"/>
          <p:cNvSpPr txBox="1"/>
          <p:nvPr/>
        </p:nvSpPr>
        <p:spPr>
          <a:xfrm>
            <a:off x="311700" y="1326278"/>
            <a:ext cx="25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move work to another task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5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chunking</a:t>
            </a:r>
            <a:endParaRPr sz="1244"/>
          </a:p>
        </p:txBody>
      </p:sp>
      <p:sp>
        <p:nvSpPr>
          <p:cNvPr id="627" name="Google Shape;627;p45"/>
          <p:cNvSpPr/>
          <p:nvPr/>
        </p:nvSpPr>
        <p:spPr>
          <a:xfrm>
            <a:off x="2881949" y="2070350"/>
            <a:ext cx="3380100" cy="177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628" name="Google Shape;628;p45"/>
          <p:cNvSpPr/>
          <p:nvPr/>
        </p:nvSpPr>
        <p:spPr>
          <a:xfrm>
            <a:off x="2881951" y="2583226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29" name="Google Shape;629;p45"/>
          <p:cNvSpPr/>
          <p:nvPr/>
        </p:nvSpPr>
        <p:spPr>
          <a:xfrm>
            <a:off x="2881950" y="2348175"/>
            <a:ext cx="33801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any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grpSp>
        <p:nvGrpSpPr>
          <p:cNvPr id="630" name="Google Shape;630;p45"/>
          <p:cNvGrpSpPr/>
          <p:nvPr/>
        </p:nvGrpSpPr>
        <p:grpSpPr>
          <a:xfrm>
            <a:off x="2587947" y="3341334"/>
            <a:ext cx="819906" cy="661941"/>
            <a:chOff x="1420245" y="3146584"/>
            <a:chExt cx="819906" cy="661941"/>
          </a:xfrm>
        </p:grpSpPr>
        <p:sp>
          <p:nvSpPr>
            <p:cNvPr id="631" name="Google Shape;631;p45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634" name="Google Shape;634;p45"/>
          <p:cNvGrpSpPr/>
          <p:nvPr/>
        </p:nvGrpSpPr>
        <p:grpSpPr>
          <a:xfrm>
            <a:off x="3637347" y="3341334"/>
            <a:ext cx="819906" cy="661941"/>
            <a:chOff x="1420245" y="3146584"/>
            <a:chExt cx="819906" cy="661941"/>
          </a:xfrm>
        </p:grpSpPr>
        <p:sp>
          <p:nvSpPr>
            <p:cNvPr id="635" name="Google Shape;635;p45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638" name="Google Shape;638;p45"/>
          <p:cNvGrpSpPr/>
          <p:nvPr/>
        </p:nvGrpSpPr>
        <p:grpSpPr>
          <a:xfrm>
            <a:off x="4686747" y="3341334"/>
            <a:ext cx="819906" cy="661941"/>
            <a:chOff x="1420245" y="3146584"/>
            <a:chExt cx="819906" cy="661941"/>
          </a:xfrm>
        </p:grpSpPr>
        <p:sp>
          <p:nvSpPr>
            <p:cNvPr id="639" name="Google Shape;639;p45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642" name="Google Shape;642;p45"/>
          <p:cNvGrpSpPr/>
          <p:nvPr/>
        </p:nvGrpSpPr>
        <p:grpSpPr>
          <a:xfrm>
            <a:off x="5736147" y="3341334"/>
            <a:ext cx="819906" cy="661941"/>
            <a:chOff x="1420245" y="3146584"/>
            <a:chExt cx="819906" cy="661941"/>
          </a:xfrm>
        </p:grpSpPr>
        <p:sp>
          <p:nvSpPr>
            <p:cNvPr id="643" name="Google Shape;643;p45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44" name="Google Shape;644;p45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646" name="Google Shape;646;p45"/>
          <p:cNvSpPr txBox="1"/>
          <p:nvPr/>
        </p:nvSpPr>
        <p:spPr>
          <a:xfrm>
            <a:off x="311700" y="1316920"/>
            <a:ext cx="34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gather and execute work in chunks</a:t>
            </a:r>
            <a:endParaRPr/>
          </a:p>
        </p:txBody>
      </p:sp>
      <p:cxnSp>
        <p:nvCxnSpPr>
          <p:cNvPr id="647" name="Google Shape;647;p45"/>
          <p:cNvCxnSpPr/>
          <p:nvPr/>
        </p:nvCxnSpPr>
        <p:spPr>
          <a:xfrm>
            <a:off x="4567950" y="2839488"/>
            <a:ext cx="8100" cy="40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frame budget</a:t>
            </a:r>
            <a:endParaRPr sz="1244"/>
          </a:p>
        </p:txBody>
      </p:sp>
      <p:sp>
        <p:nvSpPr>
          <p:cNvPr id="653" name="Google Shape;653;p46"/>
          <p:cNvSpPr txBox="1"/>
          <p:nvPr/>
        </p:nvSpPr>
        <p:spPr>
          <a:xfrm>
            <a:off x="311700" y="1316920"/>
            <a:ext cx="34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control the size of chunks</a:t>
            </a:r>
            <a:endParaRPr/>
          </a:p>
        </p:txBody>
      </p:sp>
      <p:grpSp>
        <p:nvGrpSpPr>
          <p:cNvPr id="654" name="Google Shape;654;p46"/>
          <p:cNvGrpSpPr/>
          <p:nvPr/>
        </p:nvGrpSpPr>
        <p:grpSpPr>
          <a:xfrm>
            <a:off x="2587947" y="4027134"/>
            <a:ext cx="819906" cy="661941"/>
            <a:chOff x="1420245" y="3146584"/>
            <a:chExt cx="819906" cy="661941"/>
          </a:xfrm>
        </p:grpSpPr>
        <p:sp>
          <p:nvSpPr>
            <p:cNvPr id="655" name="Google Shape;655;p4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57" name="Google Shape;657;p4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658" name="Google Shape;658;p46"/>
          <p:cNvGrpSpPr/>
          <p:nvPr/>
        </p:nvGrpSpPr>
        <p:grpSpPr>
          <a:xfrm>
            <a:off x="3637347" y="4027134"/>
            <a:ext cx="819906" cy="661941"/>
            <a:chOff x="1420245" y="3146584"/>
            <a:chExt cx="819906" cy="661941"/>
          </a:xfrm>
        </p:grpSpPr>
        <p:sp>
          <p:nvSpPr>
            <p:cNvPr id="659" name="Google Shape;659;p4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61" name="Google Shape;661;p4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662" name="Google Shape;662;p46"/>
          <p:cNvGrpSpPr/>
          <p:nvPr/>
        </p:nvGrpSpPr>
        <p:grpSpPr>
          <a:xfrm>
            <a:off x="4686747" y="4027134"/>
            <a:ext cx="819906" cy="661941"/>
            <a:chOff x="1420245" y="3146584"/>
            <a:chExt cx="819906" cy="661941"/>
          </a:xfrm>
        </p:grpSpPr>
        <p:sp>
          <p:nvSpPr>
            <p:cNvPr id="663" name="Google Shape;663;p4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64" name="Google Shape;664;p4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65" name="Google Shape;665;p4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666" name="Google Shape;666;p46"/>
          <p:cNvGrpSpPr/>
          <p:nvPr/>
        </p:nvGrpSpPr>
        <p:grpSpPr>
          <a:xfrm>
            <a:off x="5736147" y="4027134"/>
            <a:ext cx="819906" cy="661941"/>
            <a:chOff x="1420245" y="3146584"/>
            <a:chExt cx="819906" cy="661941"/>
          </a:xfrm>
        </p:grpSpPr>
        <p:sp>
          <p:nvSpPr>
            <p:cNvPr id="667" name="Google Shape;667;p4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69" name="Google Shape;669;p4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670" name="Google Shape;670;p46"/>
          <p:cNvGrpSpPr/>
          <p:nvPr/>
        </p:nvGrpSpPr>
        <p:grpSpPr>
          <a:xfrm>
            <a:off x="2587833" y="3036430"/>
            <a:ext cx="1207394" cy="661941"/>
            <a:chOff x="1420245" y="3146584"/>
            <a:chExt cx="819906" cy="661941"/>
          </a:xfrm>
        </p:grpSpPr>
        <p:sp>
          <p:nvSpPr>
            <p:cNvPr id="671" name="Google Shape;671;p4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72" name="Google Shape;672;p4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674" name="Google Shape;674;p46"/>
          <p:cNvGrpSpPr/>
          <p:nvPr/>
        </p:nvGrpSpPr>
        <p:grpSpPr>
          <a:xfrm>
            <a:off x="3968192" y="3036430"/>
            <a:ext cx="1207394" cy="661941"/>
            <a:chOff x="1420245" y="3146584"/>
            <a:chExt cx="819906" cy="661941"/>
          </a:xfrm>
        </p:grpSpPr>
        <p:sp>
          <p:nvSpPr>
            <p:cNvPr id="675" name="Google Shape;675;p4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678" name="Google Shape;678;p46"/>
          <p:cNvGrpSpPr/>
          <p:nvPr/>
        </p:nvGrpSpPr>
        <p:grpSpPr>
          <a:xfrm>
            <a:off x="5348550" y="3036430"/>
            <a:ext cx="1207394" cy="661941"/>
            <a:chOff x="1420245" y="3146584"/>
            <a:chExt cx="819906" cy="661941"/>
          </a:xfrm>
        </p:grpSpPr>
        <p:sp>
          <p:nvSpPr>
            <p:cNvPr id="679" name="Google Shape;679;p4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682" name="Google Shape;682;p46"/>
          <p:cNvGrpSpPr/>
          <p:nvPr/>
        </p:nvGrpSpPr>
        <p:grpSpPr>
          <a:xfrm>
            <a:off x="2587963" y="2045880"/>
            <a:ext cx="2918703" cy="661941"/>
            <a:chOff x="1420245" y="3146584"/>
            <a:chExt cx="819906" cy="661941"/>
          </a:xfrm>
        </p:grpSpPr>
        <p:sp>
          <p:nvSpPr>
            <p:cNvPr id="683" name="Google Shape;683;p4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686" name="Google Shape;686;p46"/>
          <p:cNvGrpSpPr/>
          <p:nvPr/>
        </p:nvGrpSpPr>
        <p:grpSpPr>
          <a:xfrm>
            <a:off x="5736147" y="2045934"/>
            <a:ext cx="819906" cy="661941"/>
            <a:chOff x="1420245" y="3146584"/>
            <a:chExt cx="819906" cy="661941"/>
          </a:xfrm>
        </p:grpSpPr>
        <p:sp>
          <p:nvSpPr>
            <p:cNvPr id="687" name="Google Shape;687;p4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689" name="Google Shape;689;p4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690" name="Google Shape;690;p46"/>
          <p:cNvSpPr txBox="1"/>
          <p:nvPr/>
        </p:nvSpPr>
        <p:spPr>
          <a:xfrm>
            <a:off x="697500" y="2024400"/>
            <a:ext cx="162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30 fps</a:t>
            </a:r>
            <a:br>
              <a:rPr lang="de"/>
            </a:br>
            <a:r>
              <a:rPr lang="de" sz="1100"/>
              <a:t>&gt; 33.33ms each task</a:t>
            </a:r>
            <a:endParaRPr sz="1100"/>
          </a:p>
        </p:txBody>
      </p:sp>
      <p:sp>
        <p:nvSpPr>
          <p:cNvPr id="691" name="Google Shape;691;p46"/>
          <p:cNvSpPr txBox="1"/>
          <p:nvPr/>
        </p:nvSpPr>
        <p:spPr>
          <a:xfrm>
            <a:off x="697500" y="3014900"/>
            <a:ext cx="162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6</a:t>
            </a:r>
            <a:r>
              <a:rPr lang="de">
                <a:solidFill>
                  <a:schemeClr val="dk1"/>
                </a:solidFill>
              </a:rPr>
              <a:t>0 fps</a:t>
            </a:r>
            <a:br>
              <a:rPr lang="de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&gt; 16.66ms each task</a:t>
            </a:r>
            <a:endParaRPr/>
          </a:p>
        </p:txBody>
      </p:sp>
      <p:sp>
        <p:nvSpPr>
          <p:cNvPr id="692" name="Google Shape;692;p46"/>
          <p:cNvSpPr txBox="1"/>
          <p:nvPr/>
        </p:nvSpPr>
        <p:spPr>
          <a:xfrm>
            <a:off x="697500" y="4005400"/>
            <a:ext cx="162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90</a:t>
            </a:r>
            <a:r>
              <a:rPr lang="de">
                <a:solidFill>
                  <a:schemeClr val="dk1"/>
                </a:solidFill>
              </a:rPr>
              <a:t> fps</a:t>
            </a:r>
            <a:br>
              <a:rPr lang="de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&gt; 11.11ms each task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frame budget - chunk size computation</a:t>
            </a:r>
            <a:endParaRPr sz="1244"/>
          </a:p>
        </p:txBody>
      </p:sp>
      <p:grpSp>
        <p:nvGrpSpPr>
          <p:cNvPr id="698" name="Google Shape;698;p47"/>
          <p:cNvGrpSpPr/>
          <p:nvPr/>
        </p:nvGrpSpPr>
        <p:grpSpPr>
          <a:xfrm>
            <a:off x="534422" y="3001284"/>
            <a:ext cx="819906" cy="661941"/>
            <a:chOff x="1420245" y="3146584"/>
            <a:chExt cx="819906" cy="661941"/>
          </a:xfrm>
        </p:grpSpPr>
        <p:sp>
          <p:nvSpPr>
            <p:cNvPr id="699" name="Google Shape;699;p4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700" name="Google Shape;700;p4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701" name="Google Shape;701;p4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cxnSp>
        <p:nvCxnSpPr>
          <p:cNvPr id="702" name="Google Shape;702;p47"/>
          <p:cNvCxnSpPr/>
          <p:nvPr/>
        </p:nvCxnSpPr>
        <p:spPr>
          <a:xfrm flipH="1" rot="10800000">
            <a:off x="646675" y="2736575"/>
            <a:ext cx="4282800" cy="5700"/>
          </a:xfrm>
          <a:prstGeom prst="straightConnector1">
            <a:avLst/>
          </a:prstGeom>
          <a:noFill/>
          <a:ln cap="flat" cmpd="sng" w="19050">
            <a:solidFill>
              <a:srgbClr val="73737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703" name="Google Shape;703;p47"/>
          <p:cNvSpPr txBox="1"/>
          <p:nvPr/>
        </p:nvSpPr>
        <p:spPr>
          <a:xfrm>
            <a:off x="367500" y="2539025"/>
            <a:ext cx="1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</a:t>
            </a:r>
            <a:endParaRPr/>
          </a:p>
        </p:txBody>
      </p:sp>
      <p:cxnSp>
        <p:nvCxnSpPr>
          <p:cNvPr id="704" name="Google Shape;704;p47"/>
          <p:cNvCxnSpPr/>
          <p:nvPr/>
        </p:nvCxnSpPr>
        <p:spPr>
          <a:xfrm>
            <a:off x="3718925" y="2589650"/>
            <a:ext cx="4500" cy="1327200"/>
          </a:xfrm>
          <a:prstGeom prst="straightConnector1">
            <a:avLst/>
          </a:prstGeom>
          <a:noFill/>
          <a:ln cap="flat" cmpd="sng" w="19050">
            <a:solidFill>
              <a:srgbClr val="F44747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705" name="Google Shape;705;p47"/>
          <p:cNvSpPr txBox="1"/>
          <p:nvPr/>
        </p:nvSpPr>
        <p:spPr>
          <a:xfrm>
            <a:off x="3241325" y="2185025"/>
            <a:ext cx="95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~ </a:t>
            </a:r>
            <a:r>
              <a:rPr lang="de" sz="1100">
                <a:solidFill>
                  <a:schemeClr val="dk1"/>
                </a:solidFill>
              </a:rPr>
              <a:t>16 ms</a:t>
            </a:r>
            <a:endParaRPr/>
          </a:p>
        </p:txBody>
      </p:sp>
      <p:sp>
        <p:nvSpPr>
          <p:cNvPr id="706" name="Google Shape;706;p47"/>
          <p:cNvSpPr txBox="1"/>
          <p:nvPr/>
        </p:nvSpPr>
        <p:spPr>
          <a:xfrm>
            <a:off x="311700" y="1316920"/>
            <a:ext cx="348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60 fps</a:t>
            </a:r>
            <a:br>
              <a:rPr lang="de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&gt; 16.66ms each task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frame budget - chunk size computation</a:t>
            </a:r>
            <a:endParaRPr sz="1244"/>
          </a:p>
        </p:txBody>
      </p:sp>
      <p:cxnSp>
        <p:nvCxnSpPr>
          <p:cNvPr id="712" name="Google Shape;712;p48"/>
          <p:cNvCxnSpPr/>
          <p:nvPr/>
        </p:nvCxnSpPr>
        <p:spPr>
          <a:xfrm flipH="1" rot="10800000">
            <a:off x="646675" y="2736575"/>
            <a:ext cx="4282800" cy="5700"/>
          </a:xfrm>
          <a:prstGeom prst="straightConnector1">
            <a:avLst/>
          </a:prstGeom>
          <a:noFill/>
          <a:ln cap="flat" cmpd="sng" w="19050">
            <a:solidFill>
              <a:srgbClr val="73737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713" name="Google Shape;713;p48"/>
          <p:cNvSpPr txBox="1"/>
          <p:nvPr/>
        </p:nvSpPr>
        <p:spPr>
          <a:xfrm>
            <a:off x="367500" y="2539025"/>
            <a:ext cx="1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</a:t>
            </a:r>
            <a:endParaRPr/>
          </a:p>
        </p:txBody>
      </p:sp>
      <p:cxnSp>
        <p:nvCxnSpPr>
          <p:cNvPr id="714" name="Google Shape;714;p48"/>
          <p:cNvCxnSpPr/>
          <p:nvPr/>
        </p:nvCxnSpPr>
        <p:spPr>
          <a:xfrm>
            <a:off x="3718925" y="2589650"/>
            <a:ext cx="4500" cy="1327200"/>
          </a:xfrm>
          <a:prstGeom prst="straightConnector1">
            <a:avLst/>
          </a:prstGeom>
          <a:noFill/>
          <a:ln cap="flat" cmpd="sng" w="19050">
            <a:solidFill>
              <a:srgbClr val="F44747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715" name="Google Shape;715;p48"/>
          <p:cNvSpPr txBox="1"/>
          <p:nvPr/>
        </p:nvSpPr>
        <p:spPr>
          <a:xfrm>
            <a:off x="3241325" y="2185025"/>
            <a:ext cx="95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~ 16 ms</a:t>
            </a:r>
            <a:endParaRPr/>
          </a:p>
        </p:txBody>
      </p:sp>
      <p:sp>
        <p:nvSpPr>
          <p:cNvPr id="716" name="Google Shape;716;p48"/>
          <p:cNvSpPr/>
          <p:nvPr/>
        </p:nvSpPr>
        <p:spPr>
          <a:xfrm>
            <a:off x="534425" y="3001275"/>
            <a:ext cx="1697100" cy="177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717" name="Google Shape;717;p48"/>
          <p:cNvSpPr/>
          <p:nvPr/>
        </p:nvSpPr>
        <p:spPr>
          <a:xfrm>
            <a:off x="534427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534428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19" name="Google Shape;719;p48"/>
          <p:cNvSpPr/>
          <p:nvPr/>
        </p:nvSpPr>
        <p:spPr>
          <a:xfrm>
            <a:off x="1411507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20" name="Google Shape;720;p48"/>
          <p:cNvSpPr/>
          <p:nvPr/>
        </p:nvSpPr>
        <p:spPr>
          <a:xfrm>
            <a:off x="1411508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21" name="Google Shape;721;p48"/>
          <p:cNvSpPr txBox="1"/>
          <p:nvPr/>
        </p:nvSpPr>
        <p:spPr>
          <a:xfrm>
            <a:off x="311700" y="1316920"/>
            <a:ext cx="348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60 fps</a:t>
            </a:r>
            <a:br>
              <a:rPr lang="de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&gt; 16.66ms each task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frame budget - chunk size computation</a:t>
            </a:r>
            <a:endParaRPr sz="1244"/>
          </a:p>
        </p:txBody>
      </p:sp>
      <p:cxnSp>
        <p:nvCxnSpPr>
          <p:cNvPr id="727" name="Google Shape;727;p49"/>
          <p:cNvCxnSpPr/>
          <p:nvPr/>
        </p:nvCxnSpPr>
        <p:spPr>
          <a:xfrm flipH="1" rot="10800000">
            <a:off x="646675" y="2736575"/>
            <a:ext cx="4282800" cy="5700"/>
          </a:xfrm>
          <a:prstGeom prst="straightConnector1">
            <a:avLst/>
          </a:prstGeom>
          <a:noFill/>
          <a:ln cap="flat" cmpd="sng" w="19050">
            <a:solidFill>
              <a:srgbClr val="73737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728" name="Google Shape;728;p49"/>
          <p:cNvSpPr txBox="1"/>
          <p:nvPr/>
        </p:nvSpPr>
        <p:spPr>
          <a:xfrm>
            <a:off x="367500" y="2539025"/>
            <a:ext cx="1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</a:t>
            </a:r>
            <a:endParaRPr/>
          </a:p>
        </p:txBody>
      </p:sp>
      <p:cxnSp>
        <p:nvCxnSpPr>
          <p:cNvPr id="729" name="Google Shape;729;p49"/>
          <p:cNvCxnSpPr/>
          <p:nvPr/>
        </p:nvCxnSpPr>
        <p:spPr>
          <a:xfrm>
            <a:off x="3718925" y="2589650"/>
            <a:ext cx="4500" cy="1327200"/>
          </a:xfrm>
          <a:prstGeom prst="straightConnector1">
            <a:avLst/>
          </a:prstGeom>
          <a:noFill/>
          <a:ln cap="flat" cmpd="sng" w="19050">
            <a:solidFill>
              <a:srgbClr val="F44747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730" name="Google Shape;730;p49"/>
          <p:cNvSpPr txBox="1"/>
          <p:nvPr/>
        </p:nvSpPr>
        <p:spPr>
          <a:xfrm>
            <a:off x="3241325" y="2185025"/>
            <a:ext cx="95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~ 16 ms</a:t>
            </a:r>
            <a:endParaRPr/>
          </a:p>
        </p:txBody>
      </p:sp>
      <p:sp>
        <p:nvSpPr>
          <p:cNvPr id="731" name="Google Shape;731;p49"/>
          <p:cNvSpPr/>
          <p:nvPr/>
        </p:nvSpPr>
        <p:spPr>
          <a:xfrm>
            <a:off x="534425" y="3001275"/>
            <a:ext cx="2574000" cy="177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732" name="Google Shape;732;p49"/>
          <p:cNvSpPr/>
          <p:nvPr/>
        </p:nvSpPr>
        <p:spPr>
          <a:xfrm>
            <a:off x="534427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534428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1411507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1411508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36" name="Google Shape;736;p49"/>
          <p:cNvSpPr/>
          <p:nvPr/>
        </p:nvSpPr>
        <p:spPr>
          <a:xfrm>
            <a:off x="2288582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37" name="Google Shape;737;p49"/>
          <p:cNvSpPr/>
          <p:nvPr/>
        </p:nvSpPr>
        <p:spPr>
          <a:xfrm>
            <a:off x="2288583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38" name="Google Shape;738;p49"/>
          <p:cNvSpPr txBox="1"/>
          <p:nvPr/>
        </p:nvSpPr>
        <p:spPr>
          <a:xfrm>
            <a:off x="311700" y="1316920"/>
            <a:ext cx="348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60 fps</a:t>
            </a:r>
            <a:br>
              <a:rPr lang="de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&gt; 16.66ms each task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0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frame budget - chunk size computation</a:t>
            </a:r>
            <a:endParaRPr sz="1244"/>
          </a:p>
        </p:txBody>
      </p:sp>
      <p:cxnSp>
        <p:nvCxnSpPr>
          <p:cNvPr id="744" name="Google Shape;744;p50"/>
          <p:cNvCxnSpPr/>
          <p:nvPr/>
        </p:nvCxnSpPr>
        <p:spPr>
          <a:xfrm flipH="1" rot="10800000">
            <a:off x="646675" y="2736575"/>
            <a:ext cx="4282800" cy="5700"/>
          </a:xfrm>
          <a:prstGeom prst="straightConnector1">
            <a:avLst/>
          </a:prstGeom>
          <a:noFill/>
          <a:ln cap="flat" cmpd="sng" w="19050">
            <a:solidFill>
              <a:srgbClr val="73737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745" name="Google Shape;745;p50"/>
          <p:cNvSpPr txBox="1"/>
          <p:nvPr/>
        </p:nvSpPr>
        <p:spPr>
          <a:xfrm>
            <a:off x="367500" y="2539025"/>
            <a:ext cx="1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</a:t>
            </a:r>
            <a:endParaRPr/>
          </a:p>
        </p:txBody>
      </p:sp>
      <p:sp>
        <p:nvSpPr>
          <p:cNvPr id="746" name="Google Shape;746;p50"/>
          <p:cNvSpPr txBox="1"/>
          <p:nvPr/>
        </p:nvSpPr>
        <p:spPr>
          <a:xfrm>
            <a:off x="3241325" y="2185025"/>
            <a:ext cx="95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~ 16 ms</a:t>
            </a:r>
            <a:endParaRPr/>
          </a:p>
        </p:txBody>
      </p:sp>
      <p:sp>
        <p:nvSpPr>
          <p:cNvPr id="747" name="Google Shape;747;p50"/>
          <p:cNvSpPr/>
          <p:nvPr/>
        </p:nvSpPr>
        <p:spPr>
          <a:xfrm>
            <a:off x="534425" y="3001275"/>
            <a:ext cx="3451200" cy="177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748" name="Google Shape;748;p50"/>
          <p:cNvSpPr/>
          <p:nvPr/>
        </p:nvSpPr>
        <p:spPr>
          <a:xfrm>
            <a:off x="534427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49" name="Google Shape;749;p50"/>
          <p:cNvSpPr/>
          <p:nvPr/>
        </p:nvSpPr>
        <p:spPr>
          <a:xfrm>
            <a:off x="534428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50" name="Google Shape;750;p50"/>
          <p:cNvSpPr/>
          <p:nvPr/>
        </p:nvSpPr>
        <p:spPr>
          <a:xfrm>
            <a:off x="1411507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51" name="Google Shape;751;p50"/>
          <p:cNvSpPr/>
          <p:nvPr/>
        </p:nvSpPr>
        <p:spPr>
          <a:xfrm>
            <a:off x="1411508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52" name="Google Shape;752;p50"/>
          <p:cNvSpPr/>
          <p:nvPr/>
        </p:nvSpPr>
        <p:spPr>
          <a:xfrm>
            <a:off x="2288582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53" name="Google Shape;753;p50"/>
          <p:cNvSpPr/>
          <p:nvPr/>
        </p:nvSpPr>
        <p:spPr>
          <a:xfrm>
            <a:off x="2288583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54" name="Google Shape;754;p50"/>
          <p:cNvSpPr/>
          <p:nvPr/>
        </p:nvSpPr>
        <p:spPr>
          <a:xfrm>
            <a:off x="3165657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55" name="Google Shape;755;p50"/>
          <p:cNvSpPr/>
          <p:nvPr/>
        </p:nvSpPr>
        <p:spPr>
          <a:xfrm>
            <a:off x="3165658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56" name="Google Shape;756;p50"/>
          <p:cNvSpPr txBox="1"/>
          <p:nvPr/>
        </p:nvSpPr>
        <p:spPr>
          <a:xfrm>
            <a:off x="311700" y="1316920"/>
            <a:ext cx="348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60 fps</a:t>
            </a:r>
            <a:br>
              <a:rPr lang="de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&gt; 16.66ms each task</a:t>
            </a:r>
            <a:endParaRPr/>
          </a:p>
        </p:txBody>
      </p:sp>
      <p:cxnSp>
        <p:nvCxnSpPr>
          <p:cNvPr id="757" name="Google Shape;757;p50"/>
          <p:cNvCxnSpPr/>
          <p:nvPr/>
        </p:nvCxnSpPr>
        <p:spPr>
          <a:xfrm>
            <a:off x="3718925" y="2589650"/>
            <a:ext cx="4500" cy="1327200"/>
          </a:xfrm>
          <a:prstGeom prst="straightConnector1">
            <a:avLst/>
          </a:prstGeom>
          <a:noFill/>
          <a:ln cap="flat" cmpd="sng" w="19050">
            <a:solidFill>
              <a:srgbClr val="F44747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1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frame budget - chunk size computation</a:t>
            </a:r>
            <a:endParaRPr sz="1244"/>
          </a:p>
        </p:txBody>
      </p:sp>
      <p:cxnSp>
        <p:nvCxnSpPr>
          <p:cNvPr id="763" name="Google Shape;763;p51"/>
          <p:cNvCxnSpPr/>
          <p:nvPr/>
        </p:nvCxnSpPr>
        <p:spPr>
          <a:xfrm flipH="1" rot="10800000">
            <a:off x="646675" y="2736575"/>
            <a:ext cx="4282800" cy="5700"/>
          </a:xfrm>
          <a:prstGeom prst="straightConnector1">
            <a:avLst/>
          </a:prstGeom>
          <a:noFill/>
          <a:ln cap="flat" cmpd="sng" w="19050">
            <a:solidFill>
              <a:srgbClr val="73737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764" name="Google Shape;764;p51"/>
          <p:cNvSpPr txBox="1"/>
          <p:nvPr/>
        </p:nvSpPr>
        <p:spPr>
          <a:xfrm>
            <a:off x="367500" y="2539025"/>
            <a:ext cx="1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</a:t>
            </a:r>
            <a:endParaRPr/>
          </a:p>
        </p:txBody>
      </p:sp>
      <p:sp>
        <p:nvSpPr>
          <p:cNvPr id="765" name="Google Shape;765;p51"/>
          <p:cNvSpPr txBox="1"/>
          <p:nvPr/>
        </p:nvSpPr>
        <p:spPr>
          <a:xfrm>
            <a:off x="3241325" y="2185025"/>
            <a:ext cx="95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~ 16 ms</a:t>
            </a:r>
            <a:endParaRPr/>
          </a:p>
        </p:txBody>
      </p:sp>
      <p:sp>
        <p:nvSpPr>
          <p:cNvPr id="766" name="Google Shape;766;p51"/>
          <p:cNvSpPr/>
          <p:nvPr/>
        </p:nvSpPr>
        <p:spPr>
          <a:xfrm>
            <a:off x="534425" y="3001275"/>
            <a:ext cx="3451200" cy="1770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767" name="Google Shape;767;p51"/>
          <p:cNvSpPr/>
          <p:nvPr/>
        </p:nvSpPr>
        <p:spPr>
          <a:xfrm>
            <a:off x="534427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68" name="Google Shape;768;p51"/>
          <p:cNvSpPr/>
          <p:nvPr/>
        </p:nvSpPr>
        <p:spPr>
          <a:xfrm>
            <a:off x="534428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69" name="Google Shape;769;p51"/>
          <p:cNvSpPr/>
          <p:nvPr/>
        </p:nvSpPr>
        <p:spPr>
          <a:xfrm>
            <a:off x="1411507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70" name="Google Shape;770;p51"/>
          <p:cNvSpPr/>
          <p:nvPr/>
        </p:nvSpPr>
        <p:spPr>
          <a:xfrm>
            <a:off x="1411508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71" name="Google Shape;771;p51"/>
          <p:cNvSpPr/>
          <p:nvPr/>
        </p:nvSpPr>
        <p:spPr>
          <a:xfrm>
            <a:off x="2288582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72" name="Google Shape;772;p51"/>
          <p:cNvSpPr/>
          <p:nvPr/>
        </p:nvSpPr>
        <p:spPr>
          <a:xfrm>
            <a:off x="2288583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73" name="Google Shape;773;p51"/>
          <p:cNvSpPr/>
          <p:nvPr/>
        </p:nvSpPr>
        <p:spPr>
          <a:xfrm>
            <a:off x="3165657" y="3251650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774" name="Google Shape;774;p51"/>
          <p:cNvSpPr/>
          <p:nvPr/>
        </p:nvSpPr>
        <p:spPr>
          <a:xfrm>
            <a:off x="3165658" y="3486225"/>
            <a:ext cx="819900" cy="1770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b="1" sz="600">
              <a:latin typeface="Fira Mono"/>
              <a:ea typeface="Fira Mono"/>
              <a:cs typeface="Fira Mono"/>
              <a:sym typeface="Fira Mono"/>
            </a:endParaRPr>
          </a:p>
        </p:txBody>
      </p:sp>
      <p:grpSp>
        <p:nvGrpSpPr>
          <p:cNvPr id="775" name="Google Shape;775;p51"/>
          <p:cNvGrpSpPr/>
          <p:nvPr/>
        </p:nvGrpSpPr>
        <p:grpSpPr>
          <a:xfrm>
            <a:off x="4162047" y="3009184"/>
            <a:ext cx="819906" cy="661941"/>
            <a:chOff x="1420245" y="3146584"/>
            <a:chExt cx="819906" cy="661941"/>
          </a:xfrm>
        </p:grpSpPr>
        <p:sp>
          <p:nvSpPr>
            <p:cNvPr id="776" name="Google Shape;776;p51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779" name="Google Shape;779;p51"/>
          <p:cNvSpPr txBox="1"/>
          <p:nvPr/>
        </p:nvSpPr>
        <p:spPr>
          <a:xfrm>
            <a:off x="311700" y="1316920"/>
            <a:ext cx="348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60 fps</a:t>
            </a:r>
            <a:br>
              <a:rPr lang="de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&gt; 16.66ms each task</a:t>
            </a:r>
            <a:endParaRPr/>
          </a:p>
        </p:txBody>
      </p:sp>
      <p:cxnSp>
        <p:nvCxnSpPr>
          <p:cNvPr id="780" name="Google Shape;780;p51"/>
          <p:cNvCxnSpPr/>
          <p:nvPr/>
        </p:nvCxnSpPr>
        <p:spPr>
          <a:xfrm>
            <a:off x="3718925" y="2589650"/>
            <a:ext cx="4500" cy="1327200"/>
          </a:xfrm>
          <a:prstGeom prst="straightConnector1">
            <a:avLst/>
          </a:prstGeom>
          <a:noFill/>
          <a:ln cap="flat" cmpd="sng" w="19050">
            <a:solidFill>
              <a:srgbClr val="F44747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660" y="1597950"/>
            <a:ext cx="5904674" cy="21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3072000" y="4344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2"/>
                </a:solidFill>
              </a:rPr>
              <a:t>🔗 </a:t>
            </a:r>
            <a:r>
              <a:rPr lang="de" u="sng">
                <a:solidFill>
                  <a:schemeClr val="hlink"/>
                </a:solidFill>
                <a:hlinkClick r:id="rId4"/>
              </a:rPr>
              <a:t>RAIL model</a:t>
            </a:r>
            <a:endParaRPr/>
          </a:p>
        </p:txBody>
      </p:sp>
      <p:sp>
        <p:nvSpPr>
          <p:cNvPr id="146" name="Google Shape;146;p25"/>
          <p:cNvSpPr txBox="1"/>
          <p:nvPr/>
        </p:nvSpPr>
        <p:spPr>
          <a:xfrm>
            <a:off x="2424050" y="747575"/>
            <a:ext cx="408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dk2"/>
                </a:solidFill>
                <a:latin typeface="DM Mono"/>
                <a:ea typeface="DM Mono"/>
                <a:cs typeface="DM Mono"/>
                <a:sym typeface="DM Mono"/>
              </a:rPr>
              <a:t>RAIL MODEL</a:t>
            </a:r>
            <a:endParaRPr b="1" sz="2400">
              <a:solidFill>
                <a:schemeClr val="dk2"/>
              </a:solidFill>
              <a:latin typeface="DM Mono"/>
              <a:ea typeface="DM Mono"/>
              <a:cs typeface="DM Mono"/>
              <a:sym typeface="DM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2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frame budget - chunk size computation</a:t>
            </a:r>
            <a:endParaRPr sz="1244"/>
          </a:p>
        </p:txBody>
      </p:sp>
      <p:sp>
        <p:nvSpPr>
          <p:cNvPr id="786" name="Google Shape;786;p52"/>
          <p:cNvSpPr/>
          <p:nvPr/>
        </p:nvSpPr>
        <p:spPr>
          <a:xfrm>
            <a:off x="3138575" y="1995000"/>
            <a:ext cx="3268500" cy="18111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2"/>
          <p:cNvSpPr txBox="1"/>
          <p:nvPr/>
        </p:nvSpPr>
        <p:spPr>
          <a:xfrm>
            <a:off x="3138575" y="2256232"/>
            <a:ext cx="32685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(task &amp;&amp; runtime &lt; threshold) {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task = queue.pop();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runtime += execute(task);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8" name="Google Shape;788;p52"/>
          <p:cNvSpPr/>
          <p:nvPr/>
        </p:nvSpPr>
        <p:spPr>
          <a:xfrm>
            <a:off x="3274794" y="2099250"/>
            <a:ext cx="144300" cy="1464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2"/>
          <p:cNvSpPr/>
          <p:nvPr/>
        </p:nvSpPr>
        <p:spPr>
          <a:xfrm>
            <a:off x="3491931" y="2099250"/>
            <a:ext cx="144300" cy="1464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2"/>
          <p:cNvSpPr/>
          <p:nvPr/>
        </p:nvSpPr>
        <p:spPr>
          <a:xfrm>
            <a:off x="3709069" y="2099250"/>
            <a:ext cx="144300" cy="1464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2"/>
          <p:cNvSpPr txBox="1"/>
          <p:nvPr/>
        </p:nvSpPr>
        <p:spPr>
          <a:xfrm>
            <a:off x="3760474" y="1980550"/>
            <a:ext cx="2646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scheduler.ts</a:t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2" name="Google Shape;792;p52"/>
          <p:cNvSpPr txBox="1"/>
          <p:nvPr/>
        </p:nvSpPr>
        <p:spPr>
          <a:xfrm>
            <a:off x="1982975" y="2477246"/>
            <a:ext cx="86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3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 sz="4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3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priority</a:t>
            </a:r>
            <a:endParaRPr sz="1244"/>
          </a:p>
        </p:txBody>
      </p:sp>
      <p:sp>
        <p:nvSpPr>
          <p:cNvPr id="798" name="Google Shape;798;p53"/>
          <p:cNvSpPr txBox="1"/>
          <p:nvPr/>
        </p:nvSpPr>
        <p:spPr>
          <a:xfrm>
            <a:off x="3072000" y="4725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</a:rPr>
              <a:t>🔗 </a:t>
            </a:r>
            <a:r>
              <a:rPr lang="de" sz="1000" u="sng">
                <a:solidFill>
                  <a:schemeClr val="hlink"/>
                </a:solidFill>
                <a:hlinkClick r:id="rId3"/>
              </a:rPr>
              <a:t>prioritized post-task</a:t>
            </a:r>
            <a:endParaRPr sz="1000"/>
          </a:p>
        </p:txBody>
      </p:sp>
      <p:sp>
        <p:nvSpPr>
          <p:cNvPr id="799" name="Google Shape;799;p53"/>
          <p:cNvSpPr txBox="1"/>
          <p:nvPr/>
        </p:nvSpPr>
        <p:spPr>
          <a:xfrm>
            <a:off x="311700" y="1316920"/>
            <a:ext cx="34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control execution timing</a:t>
            </a:r>
            <a:endParaRPr/>
          </a:p>
        </p:txBody>
      </p:sp>
      <p:grpSp>
        <p:nvGrpSpPr>
          <p:cNvPr id="800" name="Google Shape;800;p53"/>
          <p:cNvGrpSpPr/>
          <p:nvPr/>
        </p:nvGrpSpPr>
        <p:grpSpPr>
          <a:xfrm>
            <a:off x="2537928" y="1901094"/>
            <a:ext cx="1837203" cy="927356"/>
            <a:chOff x="5101722" y="2136094"/>
            <a:chExt cx="1837203" cy="927356"/>
          </a:xfrm>
        </p:grpSpPr>
        <p:sp>
          <p:nvSpPr>
            <p:cNvPr id="801" name="Google Shape;801;p53"/>
            <p:cNvSpPr/>
            <p:nvPr/>
          </p:nvSpPr>
          <p:spPr>
            <a:xfrm>
              <a:off x="510172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Immediate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2" name="Google Shape;802;p53"/>
            <p:cNvSpPr txBox="1"/>
            <p:nvPr/>
          </p:nvSpPr>
          <p:spPr>
            <a:xfrm>
              <a:off x="5101725" y="2694150"/>
              <a:ext cx="183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Priority</a:t>
              </a:r>
              <a:r>
                <a:rPr lang="de" sz="1200"/>
                <a:t>: 0</a:t>
              </a:r>
              <a:endParaRPr b="1" sz="1200"/>
            </a:p>
          </p:txBody>
        </p:sp>
      </p:grpSp>
      <p:grpSp>
        <p:nvGrpSpPr>
          <p:cNvPr id="803" name="Google Shape;803;p53"/>
          <p:cNvGrpSpPr/>
          <p:nvPr/>
        </p:nvGrpSpPr>
        <p:grpSpPr>
          <a:xfrm>
            <a:off x="3653398" y="3477044"/>
            <a:ext cx="1837203" cy="927356"/>
            <a:chOff x="7225122" y="2136094"/>
            <a:chExt cx="1837203" cy="927356"/>
          </a:xfrm>
        </p:grpSpPr>
        <p:sp>
          <p:nvSpPr>
            <p:cNvPr id="804" name="Google Shape;804;p53"/>
            <p:cNvSpPr/>
            <p:nvPr/>
          </p:nvSpPr>
          <p:spPr>
            <a:xfrm>
              <a:off x="722512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low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5" name="Google Shape;805;p53"/>
            <p:cNvSpPr txBox="1"/>
            <p:nvPr/>
          </p:nvSpPr>
          <p:spPr>
            <a:xfrm>
              <a:off x="7225125" y="2694150"/>
              <a:ext cx="183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</a:rPr>
                <a:t>Priority: 3</a:t>
              </a:r>
              <a:endParaRPr b="1" sz="1200"/>
            </a:p>
          </p:txBody>
        </p:sp>
      </p:grpSp>
      <p:grpSp>
        <p:nvGrpSpPr>
          <p:cNvPr id="806" name="Google Shape;806;p53"/>
          <p:cNvGrpSpPr/>
          <p:nvPr/>
        </p:nvGrpSpPr>
        <p:grpSpPr>
          <a:xfrm>
            <a:off x="4768869" y="1901094"/>
            <a:ext cx="1837203" cy="927356"/>
            <a:chOff x="2851272" y="2136094"/>
            <a:chExt cx="1837203" cy="927356"/>
          </a:xfrm>
        </p:grpSpPr>
        <p:sp>
          <p:nvSpPr>
            <p:cNvPr id="807" name="Google Shape;807;p53"/>
            <p:cNvSpPr/>
            <p:nvPr/>
          </p:nvSpPr>
          <p:spPr>
            <a:xfrm>
              <a:off x="285127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userBlocking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8" name="Google Shape;808;p53"/>
            <p:cNvSpPr txBox="1"/>
            <p:nvPr/>
          </p:nvSpPr>
          <p:spPr>
            <a:xfrm>
              <a:off x="2851275" y="2694150"/>
              <a:ext cx="183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</a:rPr>
                <a:t>Priority</a:t>
              </a:r>
              <a:r>
                <a:rPr lang="de" sz="1200">
                  <a:solidFill>
                    <a:schemeClr val="dk1"/>
                  </a:solidFill>
                </a:rPr>
                <a:t>: 1</a:t>
              </a:r>
              <a:endParaRPr sz="1200"/>
            </a:p>
          </p:txBody>
        </p:sp>
      </p:grpSp>
      <p:grpSp>
        <p:nvGrpSpPr>
          <p:cNvPr id="809" name="Google Shape;809;p53"/>
          <p:cNvGrpSpPr/>
          <p:nvPr/>
        </p:nvGrpSpPr>
        <p:grpSpPr>
          <a:xfrm>
            <a:off x="1445348" y="3477044"/>
            <a:ext cx="1837203" cy="927356"/>
            <a:chOff x="532322" y="2136094"/>
            <a:chExt cx="1837203" cy="927356"/>
          </a:xfrm>
        </p:grpSpPr>
        <p:sp>
          <p:nvSpPr>
            <p:cNvPr id="810" name="Google Shape;810;p53"/>
            <p:cNvSpPr/>
            <p:nvPr/>
          </p:nvSpPr>
          <p:spPr>
            <a:xfrm>
              <a:off x="53232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normal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1" name="Google Shape;811;p53"/>
            <p:cNvSpPr txBox="1"/>
            <p:nvPr/>
          </p:nvSpPr>
          <p:spPr>
            <a:xfrm>
              <a:off x="532325" y="2694150"/>
              <a:ext cx="183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</a:rPr>
                <a:t>Priority: 2</a:t>
              </a:r>
              <a:endParaRPr b="1" sz="1200"/>
            </a:p>
          </p:txBody>
        </p:sp>
      </p:grpSp>
      <p:grpSp>
        <p:nvGrpSpPr>
          <p:cNvPr id="812" name="Google Shape;812;p53"/>
          <p:cNvGrpSpPr/>
          <p:nvPr/>
        </p:nvGrpSpPr>
        <p:grpSpPr>
          <a:xfrm>
            <a:off x="5861448" y="3477044"/>
            <a:ext cx="1837203" cy="927356"/>
            <a:chOff x="7225122" y="2136094"/>
            <a:chExt cx="1837203" cy="927356"/>
          </a:xfrm>
        </p:grpSpPr>
        <p:sp>
          <p:nvSpPr>
            <p:cNvPr id="813" name="Google Shape;813;p53"/>
            <p:cNvSpPr/>
            <p:nvPr/>
          </p:nvSpPr>
          <p:spPr>
            <a:xfrm>
              <a:off x="722512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idle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4" name="Google Shape;814;p53"/>
            <p:cNvSpPr txBox="1"/>
            <p:nvPr/>
          </p:nvSpPr>
          <p:spPr>
            <a:xfrm>
              <a:off x="7225125" y="2694150"/>
              <a:ext cx="183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</a:rPr>
                <a:t>Priority: 4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4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priority</a:t>
            </a:r>
            <a:endParaRPr sz="1244"/>
          </a:p>
        </p:txBody>
      </p:sp>
      <p:sp>
        <p:nvSpPr>
          <p:cNvPr id="820" name="Google Shape;820;p54"/>
          <p:cNvSpPr txBox="1"/>
          <p:nvPr/>
        </p:nvSpPr>
        <p:spPr>
          <a:xfrm>
            <a:off x="3072000" y="4725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</a:rPr>
              <a:t>🔗 </a:t>
            </a:r>
            <a:r>
              <a:rPr lang="de" sz="1000" u="sng">
                <a:solidFill>
                  <a:schemeClr val="hlink"/>
                </a:solidFill>
                <a:hlinkClick r:id="rId3"/>
              </a:rPr>
              <a:t>prioritized post-task</a:t>
            </a:r>
            <a:endParaRPr sz="1000"/>
          </a:p>
        </p:txBody>
      </p:sp>
      <p:sp>
        <p:nvSpPr>
          <p:cNvPr id="821" name="Google Shape;821;p54"/>
          <p:cNvSpPr txBox="1"/>
          <p:nvPr/>
        </p:nvSpPr>
        <p:spPr>
          <a:xfrm>
            <a:off x="311700" y="1316920"/>
            <a:ext cx="34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control execution timing</a:t>
            </a:r>
            <a:endParaRPr/>
          </a:p>
        </p:txBody>
      </p:sp>
      <p:sp>
        <p:nvSpPr>
          <p:cNvPr id="822" name="Google Shape;822;p54"/>
          <p:cNvSpPr/>
          <p:nvPr/>
        </p:nvSpPr>
        <p:spPr>
          <a:xfrm>
            <a:off x="344700" y="2100250"/>
            <a:ext cx="3264900" cy="1938900"/>
          </a:xfrm>
          <a:prstGeom prst="rect">
            <a:avLst/>
          </a:prstGeom>
          <a:solidFill>
            <a:srgbClr val="15171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4"/>
          <p:cNvSpPr txBox="1"/>
          <p:nvPr/>
        </p:nvSpPr>
        <p:spPr>
          <a:xfrm>
            <a:off x="344700" y="2379924"/>
            <a:ext cx="32649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0000" lIns="180000" spcFirstLastPara="1" rIns="1800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schedule(work, {priority: </a:t>
            </a:r>
            <a:r>
              <a:rPr lang="de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'immediate'</a:t>
            </a: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schedule(work, {priority: </a:t>
            </a:r>
            <a:r>
              <a:rPr lang="de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'userBlocking'</a:t>
            </a: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schedule(work, {priority: </a:t>
            </a:r>
            <a:r>
              <a:rPr lang="de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'normal'</a:t>
            </a: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schedule(work, {priority: </a:t>
            </a:r>
            <a:r>
              <a:rPr lang="de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'low'</a:t>
            </a: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85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schedule(work, {priority: </a:t>
            </a:r>
            <a:r>
              <a:rPr lang="de" sz="85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'idle'</a:t>
            </a:r>
            <a:r>
              <a:rPr lang="de" sz="85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85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24" name="Google Shape;824;p54"/>
          <p:cNvSpPr/>
          <p:nvPr/>
        </p:nvSpPr>
        <p:spPr>
          <a:xfrm>
            <a:off x="480919" y="2204500"/>
            <a:ext cx="144300" cy="146400"/>
          </a:xfrm>
          <a:prstGeom prst="ellipse">
            <a:avLst/>
          </a:prstGeom>
          <a:solidFill>
            <a:srgbClr val="FF5F56"/>
          </a:solidFill>
          <a:ln cap="flat" cmpd="sng" w="9525">
            <a:solidFill>
              <a:srgbClr val="E04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4"/>
          <p:cNvSpPr/>
          <p:nvPr/>
        </p:nvSpPr>
        <p:spPr>
          <a:xfrm>
            <a:off x="698056" y="2204500"/>
            <a:ext cx="144300" cy="146400"/>
          </a:xfrm>
          <a:prstGeom prst="ellipse">
            <a:avLst/>
          </a:prstGeom>
          <a:solidFill>
            <a:srgbClr val="FFBD2E"/>
          </a:solidFill>
          <a:ln cap="flat" cmpd="sng" w="9525">
            <a:solidFill>
              <a:srgbClr val="DEA1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4"/>
          <p:cNvSpPr/>
          <p:nvPr/>
        </p:nvSpPr>
        <p:spPr>
          <a:xfrm>
            <a:off x="915194" y="2204500"/>
            <a:ext cx="144300" cy="146400"/>
          </a:xfrm>
          <a:prstGeom prst="ellipse">
            <a:avLst/>
          </a:prstGeom>
          <a:solidFill>
            <a:srgbClr val="27C93F"/>
          </a:solidFill>
          <a:ln cap="flat" cmpd="sng" w="9525">
            <a:solidFill>
              <a:srgbClr val="1AAB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4"/>
          <p:cNvSpPr txBox="1"/>
          <p:nvPr/>
        </p:nvSpPr>
        <p:spPr>
          <a:xfrm>
            <a:off x="965895" y="2085800"/>
            <a:ext cx="2643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80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28" name="Google Shape;828;p54"/>
          <p:cNvGrpSpPr/>
          <p:nvPr/>
        </p:nvGrpSpPr>
        <p:grpSpPr>
          <a:xfrm>
            <a:off x="4004644" y="2926843"/>
            <a:ext cx="764153" cy="661941"/>
            <a:chOff x="1420245" y="3146584"/>
            <a:chExt cx="819906" cy="661941"/>
          </a:xfrm>
        </p:grpSpPr>
        <p:sp>
          <p:nvSpPr>
            <p:cNvPr id="829" name="Google Shape;829;p54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/>
                <a:t>Task</a:t>
              </a:r>
              <a:endParaRPr sz="700"/>
            </a:p>
          </p:txBody>
        </p:sp>
        <p:sp>
          <p:nvSpPr>
            <p:cNvPr id="830" name="Google Shape;830;p54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6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831" name="Google Shape;831;p54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5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5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832" name="Google Shape;832;p54"/>
          <p:cNvGrpSpPr/>
          <p:nvPr/>
        </p:nvGrpSpPr>
        <p:grpSpPr>
          <a:xfrm>
            <a:off x="4982659" y="2926843"/>
            <a:ext cx="764153" cy="661941"/>
            <a:chOff x="1420245" y="3146584"/>
            <a:chExt cx="819906" cy="661941"/>
          </a:xfrm>
        </p:grpSpPr>
        <p:sp>
          <p:nvSpPr>
            <p:cNvPr id="833" name="Google Shape;833;p54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/>
                <a:t>Task</a:t>
              </a:r>
              <a:endParaRPr sz="700"/>
            </a:p>
          </p:txBody>
        </p:sp>
        <p:sp>
          <p:nvSpPr>
            <p:cNvPr id="834" name="Google Shape;834;p54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6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835" name="Google Shape;835;p54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5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5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836" name="Google Shape;836;p54"/>
          <p:cNvGrpSpPr/>
          <p:nvPr/>
        </p:nvGrpSpPr>
        <p:grpSpPr>
          <a:xfrm>
            <a:off x="5960674" y="2926843"/>
            <a:ext cx="764153" cy="661941"/>
            <a:chOff x="1420245" y="3146584"/>
            <a:chExt cx="819906" cy="661941"/>
          </a:xfrm>
        </p:grpSpPr>
        <p:sp>
          <p:nvSpPr>
            <p:cNvPr id="837" name="Google Shape;837;p54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/>
                <a:t>Task</a:t>
              </a:r>
              <a:endParaRPr sz="700"/>
            </a:p>
          </p:txBody>
        </p:sp>
        <p:sp>
          <p:nvSpPr>
            <p:cNvPr id="838" name="Google Shape;838;p54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6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839" name="Google Shape;839;p54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5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5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840" name="Google Shape;840;p54"/>
          <p:cNvGrpSpPr/>
          <p:nvPr/>
        </p:nvGrpSpPr>
        <p:grpSpPr>
          <a:xfrm>
            <a:off x="6938689" y="2926843"/>
            <a:ext cx="764153" cy="661941"/>
            <a:chOff x="1420245" y="3146584"/>
            <a:chExt cx="819906" cy="661941"/>
          </a:xfrm>
        </p:grpSpPr>
        <p:sp>
          <p:nvSpPr>
            <p:cNvPr id="841" name="Google Shape;841;p54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/>
                <a:t>Task</a:t>
              </a:r>
              <a:endParaRPr sz="700"/>
            </a:p>
          </p:txBody>
        </p:sp>
        <p:sp>
          <p:nvSpPr>
            <p:cNvPr id="842" name="Google Shape;842;p54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6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843" name="Google Shape;843;p54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5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5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844" name="Google Shape;844;p54"/>
          <p:cNvGrpSpPr/>
          <p:nvPr/>
        </p:nvGrpSpPr>
        <p:grpSpPr>
          <a:xfrm>
            <a:off x="7916704" y="2926843"/>
            <a:ext cx="764153" cy="661941"/>
            <a:chOff x="1420245" y="3146584"/>
            <a:chExt cx="819906" cy="661941"/>
          </a:xfrm>
        </p:grpSpPr>
        <p:sp>
          <p:nvSpPr>
            <p:cNvPr id="845" name="Google Shape;845;p54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/>
                <a:t>Task</a:t>
              </a:r>
              <a:endParaRPr sz="700"/>
            </a:p>
          </p:txBody>
        </p:sp>
        <p:sp>
          <p:nvSpPr>
            <p:cNvPr id="846" name="Google Shape;846;p54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600">
                  <a:latin typeface="Fira Mono"/>
                  <a:ea typeface="Fira Mono"/>
                  <a:cs typeface="Fira Mono"/>
                  <a:sym typeface="Fira Mono"/>
                </a:rPr>
                <a:t>Timer fired</a:t>
              </a:r>
              <a:endParaRPr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847" name="Google Shape;847;p54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5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5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848" name="Google Shape;848;p54"/>
          <p:cNvSpPr txBox="1"/>
          <p:nvPr/>
        </p:nvSpPr>
        <p:spPr>
          <a:xfrm>
            <a:off x="3945000" y="2538175"/>
            <a:ext cx="8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immediate</a:t>
            </a:r>
            <a:endParaRPr sz="800"/>
          </a:p>
        </p:txBody>
      </p:sp>
      <p:sp>
        <p:nvSpPr>
          <p:cNvPr id="849" name="Google Shape;849;p54"/>
          <p:cNvSpPr txBox="1"/>
          <p:nvPr/>
        </p:nvSpPr>
        <p:spPr>
          <a:xfrm>
            <a:off x="4922375" y="2538175"/>
            <a:ext cx="82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userBlocking</a:t>
            </a:r>
            <a:endParaRPr sz="800"/>
          </a:p>
        </p:txBody>
      </p:sp>
      <p:sp>
        <p:nvSpPr>
          <p:cNvPr id="850" name="Google Shape;850;p54"/>
          <p:cNvSpPr txBox="1"/>
          <p:nvPr/>
        </p:nvSpPr>
        <p:spPr>
          <a:xfrm>
            <a:off x="5960169" y="2538175"/>
            <a:ext cx="7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normal</a:t>
            </a:r>
            <a:endParaRPr sz="800"/>
          </a:p>
        </p:txBody>
      </p:sp>
      <p:sp>
        <p:nvSpPr>
          <p:cNvPr id="851" name="Google Shape;851;p54"/>
          <p:cNvSpPr txBox="1"/>
          <p:nvPr/>
        </p:nvSpPr>
        <p:spPr>
          <a:xfrm>
            <a:off x="6937657" y="2538175"/>
            <a:ext cx="7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low</a:t>
            </a:r>
            <a:endParaRPr sz="800"/>
          </a:p>
        </p:txBody>
      </p:sp>
      <p:sp>
        <p:nvSpPr>
          <p:cNvPr id="852" name="Google Shape;852;p54"/>
          <p:cNvSpPr txBox="1"/>
          <p:nvPr/>
        </p:nvSpPr>
        <p:spPr>
          <a:xfrm>
            <a:off x="7915145" y="2538175"/>
            <a:ext cx="7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idle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5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priority</a:t>
            </a:r>
            <a:endParaRPr sz="1244"/>
          </a:p>
        </p:txBody>
      </p:sp>
      <p:sp>
        <p:nvSpPr>
          <p:cNvPr id="858" name="Google Shape;858;p55"/>
          <p:cNvSpPr txBox="1"/>
          <p:nvPr/>
        </p:nvSpPr>
        <p:spPr>
          <a:xfrm>
            <a:off x="3072000" y="4725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2"/>
                </a:solidFill>
              </a:rPr>
              <a:t>🔗 </a:t>
            </a:r>
            <a:r>
              <a:rPr lang="de" sz="1000" u="sng">
                <a:solidFill>
                  <a:schemeClr val="hlink"/>
                </a:solidFill>
                <a:hlinkClick r:id="rId3"/>
              </a:rPr>
              <a:t>prioritized post-task</a:t>
            </a:r>
            <a:endParaRPr sz="1000"/>
          </a:p>
        </p:txBody>
      </p:sp>
      <p:sp>
        <p:nvSpPr>
          <p:cNvPr id="859" name="Google Shape;859;p55"/>
          <p:cNvSpPr txBox="1"/>
          <p:nvPr/>
        </p:nvSpPr>
        <p:spPr>
          <a:xfrm>
            <a:off x="311700" y="1316920"/>
            <a:ext cx="34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control render deadline</a:t>
            </a:r>
            <a:endParaRPr/>
          </a:p>
        </p:txBody>
      </p:sp>
      <p:grpSp>
        <p:nvGrpSpPr>
          <p:cNvPr id="860" name="Google Shape;860;p55"/>
          <p:cNvGrpSpPr/>
          <p:nvPr/>
        </p:nvGrpSpPr>
        <p:grpSpPr>
          <a:xfrm>
            <a:off x="2537928" y="1901094"/>
            <a:ext cx="1837203" cy="1112156"/>
            <a:chOff x="5101722" y="2136094"/>
            <a:chExt cx="1837203" cy="1112156"/>
          </a:xfrm>
        </p:grpSpPr>
        <p:sp>
          <p:nvSpPr>
            <p:cNvPr id="861" name="Google Shape;861;p55"/>
            <p:cNvSpPr/>
            <p:nvPr/>
          </p:nvSpPr>
          <p:spPr>
            <a:xfrm>
              <a:off x="510172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Immediate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2" name="Google Shape;862;p55"/>
            <p:cNvSpPr txBox="1"/>
            <p:nvPr/>
          </p:nvSpPr>
          <p:spPr>
            <a:xfrm>
              <a:off x="5101725" y="2694150"/>
              <a:ext cx="183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Priority: 0</a:t>
              </a:r>
              <a:br>
                <a:rPr lang="de" sz="1200"/>
              </a:br>
              <a:r>
                <a:rPr b="1" lang="de" sz="1200"/>
                <a:t>Deadline</a:t>
              </a:r>
              <a:r>
                <a:rPr lang="de" sz="1200"/>
                <a:t>: 0 ms</a:t>
              </a:r>
              <a:endParaRPr b="1" sz="1200"/>
            </a:p>
          </p:txBody>
        </p:sp>
      </p:grpSp>
      <p:grpSp>
        <p:nvGrpSpPr>
          <p:cNvPr id="863" name="Google Shape;863;p55"/>
          <p:cNvGrpSpPr/>
          <p:nvPr/>
        </p:nvGrpSpPr>
        <p:grpSpPr>
          <a:xfrm>
            <a:off x="3653398" y="3477044"/>
            <a:ext cx="1837203" cy="1112156"/>
            <a:chOff x="7225122" y="2136094"/>
            <a:chExt cx="1837203" cy="1112156"/>
          </a:xfrm>
        </p:grpSpPr>
        <p:sp>
          <p:nvSpPr>
            <p:cNvPr id="864" name="Google Shape;864;p55"/>
            <p:cNvSpPr/>
            <p:nvPr/>
          </p:nvSpPr>
          <p:spPr>
            <a:xfrm>
              <a:off x="722512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low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5" name="Google Shape;865;p55"/>
            <p:cNvSpPr txBox="1"/>
            <p:nvPr/>
          </p:nvSpPr>
          <p:spPr>
            <a:xfrm>
              <a:off x="7225125" y="2694150"/>
              <a:ext cx="183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>
                  <a:solidFill>
                    <a:schemeClr val="dk1"/>
                  </a:solidFill>
                </a:rPr>
                <a:t>Priority: 3</a:t>
              </a:r>
              <a:br>
                <a:rPr lang="de" sz="1200">
                  <a:solidFill>
                    <a:schemeClr val="dk1"/>
                  </a:solidFill>
                </a:rPr>
              </a:br>
              <a:r>
                <a:rPr b="1" lang="de" sz="1200">
                  <a:solidFill>
                    <a:schemeClr val="dk1"/>
                  </a:solidFill>
                </a:rPr>
                <a:t>Deadline</a:t>
              </a:r>
              <a:r>
                <a:rPr lang="de" sz="1200">
                  <a:solidFill>
                    <a:schemeClr val="dk1"/>
                  </a:solidFill>
                </a:rPr>
                <a:t>: 10000 ms</a:t>
              </a:r>
              <a:endParaRPr b="1" sz="1200"/>
            </a:p>
          </p:txBody>
        </p:sp>
      </p:grpSp>
      <p:grpSp>
        <p:nvGrpSpPr>
          <p:cNvPr id="866" name="Google Shape;866;p55"/>
          <p:cNvGrpSpPr/>
          <p:nvPr/>
        </p:nvGrpSpPr>
        <p:grpSpPr>
          <a:xfrm>
            <a:off x="4768869" y="1901094"/>
            <a:ext cx="1837203" cy="1112156"/>
            <a:chOff x="2851272" y="2136094"/>
            <a:chExt cx="1837203" cy="1112156"/>
          </a:xfrm>
        </p:grpSpPr>
        <p:sp>
          <p:nvSpPr>
            <p:cNvPr id="867" name="Google Shape;867;p55"/>
            <p:cNvSpPr/>
            <p:nvPr/>
          </p:nvSpPr>
          <p:spPr>
            <a:xfrm>
              <a:off x="285127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userBlocking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8" name="Google Shape;868;p55"/>
            <p:cNvSpPr txBox="1"/>
            <p:nvPr/>
          </p:nvSpPr>
          <p:spPr>
            <a:xfrm>
              <a:off x="2851275" y="2694150"/>
              <a:ext cx="183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1"/>
                  </a:solidFill>
                </a:rPr>
                <a:t>Priority: 1</a:t>
              </a:r>
              <a:br>
                <a:rPr lang="de" sz="1200">
                  <a:solidFill>
                    <a:schemeClr val="dk1"/>
                  </a:solidFill>
                </a:rPr>
              </a:br>
              <a:r>
                <a:rPr b="1" lang="de" sz="1200">
                  <a:solidFill>
                    <a:schemeClr val="dk1"/>
                  </a:solidFill>
                </a:rPr>
                <a:t>Deadline</a:t>
              </a:r>
              <a:r>
                <a:rPr lang="de" sz="1200">
                  <a:solidFill>
                    <a:schemeClr val="dk1"/>
                  </a:solidFill>
                </a:rPr>
                <a:t>: 250 ms</a:t>
              </a:r>
              <a:endParaRPr sz="1200"/>
            </a:p>
          </p:txBody>
        </p:sp>
      </p:grpSp>
      <p:grpSp>
        <p:nvGrpSpPr>
          <p:cNvPr id="869" name="Google Shape;869;p55"/>
          <p:cNvGrpSpPr/>
          <p:nvPr/>
        </p:nvGrpSpPr>
        <p:grpSpPr>
          <a:xfrm>
            <a:off x="1445348" y="3477044"/>
            <a:ext cx="1837203" cy="1112156"/>
            <a:chOff x="532322" y="2136094"/>
            <a:chExt cx="1837203" cy="1112156"/>
          </a:xfrm>
        </p:grpSpPr>
        <p:sp>
          <p:nvSpPr>
            <p:cNvPr id="870" name="Google Shape;870;p55"/>
            <p:cNvSpPr/>
            <p:nvPr/>
          </p:nvSpPr>
          <p:spPr>
            <a:xfrm>
              <a:off x="53232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normal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1" name="Google Shape;871;p55"/>
            <p:cNvSpPr txBox="1"/>
            <p:nvPr/>
          </p:nvSpPr>
          <p:spPr>
            <a:xfrm>
              <a:off x="532325" y="2694150"/>
              <a:ext cx="183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>
                  <a:solidFill>
                    <a:schemeClr val="dk1"/>
                  </a:solidFill>
                </a:rPr>
                <a:t>Priority: 2</a:t>
              </a:r>
              <a:br>
                <a:rPr lang="de" sz="1200">
                  <a:solidFill>
                    <a:schemeClr val="dk1"/>
                  </a:solidFill>
                </a:rPr>
              </a:br>
              <a:r>
                <a:rPr b="1" lang="de" sz="1200">
                  <a:solidFill>
                    <a:schemeClr val="dk1"/>
                  </a:solidFill>
                </a:rPr>
                <a:t>Deadline</a:t>
              </a:r>
              <a:r>
                <a:rPr lang="de" sz="1200">
                  <a:solidFill>
                    <a:schemeClr val="dk1"/>
                  </a:solidFill>
                </a:rPr>
                <a:t>: 5000 ms</a:t>
              </a:r>
              <a:endParaRPr b="1" sz="1200"/>
            </a:p>
          </p:txBody>
        </p:sp>
      </p:grpSp>
      <p:grpSp>
        <p:nvGrpSpPr>
          <p:cNvPr id="872" name="Google Shape;872;p55"/>
          <p:cNvGrpSpPr/>
          <p:nvPr/>
        </p:nvGrpSpPr>
        <p:grpSpPr>
          <a:xfrm>
            <a:off x="5861448" y="3477044"/>
            <a:ext cx="1837203" cy="1112156"/>
            <a:chOff x="7225122" y="2136094"/>
            <a:chExt cx="1837203" cy="1112156"/>
          </a:xfrm>
        </p:grpSpPr>
        <p:sp>
          <p:nvSpPr>
            <p:cNvPr id="873" name="Google Shape;873;p55"/>
            <p:cNvSpPr/>
            <p:nvPr/>
          </p:nvSpPr>
          <p:spPr>
            <a:xfrm>
              <a:off x="7225122" y="2136094"/>
              <a:ext cx="1837200" cy="5232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idle</a:t>
              </a: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4" name="Google Shape;874;p55"/>
            <p:cNvSpPr txBox="1"/>
            <p:nvPr/>
          </p:nvSpPr>
          <p:spPr>
            <a:xfrm>
              <a:off x="7225125" y="2694150"/>
              <a:ext cx="1837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200">
                  <a:solidFill>
                    <a:schemeClr val="dk1"/>
                  </a:solidFill>
                </a:rPr>
                <a:t>Priority: 4</a:t>
              </a:r>
              <a:br>
                <a:rPr lang="de" sz="1200">
                  <a:solidFill>
                    <a:schemeClr val="dk1"/>
                  </a:solidFill>
                </a:rPr>
              </a:br>
              <a:r>
                <a:rPr b="1" lang="de" sz="1200">
                  <a:solidFill>
                    <a:schemeClr val="dk1"/>
                  </a:solidFill>
                </a:rPr>
                <a:t>Deadline</a:t>
              </a:r>
              <a:r>
                <a:rPr lang="de" sz="1200">
                  <a:solidFill>
                    <a:schemeClr val="dk1"/>
                  </a:solidFill>
                </a:rPr>
                <a:t>: n/A</a:t>
              </a:r>
              <a:endParaRPr b="1" sz="120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priority - render deadlines</a:t>
            </a:r>
            <a:endParaRPr sz="1244"/>
          </a:p>
        </p:txBody>
      </p:sp>
      <p:grpSp>
        <p:nvGrpSpPr>
          <p:cNvPr id="880" name="Google Shape;880;p56"/>
          <p:cNvGrpSpPr/>
          <p:nvPr/>
        </p:nvGrpSpPr>
        <p:grpSpPr>
          <a:xfrm>
            <a:off x="3448072" y="2816487"/>
            <a:ext cx="819906" cy="590186"/>
            <a:chOff x="1420245" y="3146584"/>
            <a:chExt cx="819906" cy="661941"/>
          </a:xfrm>
        </p:grpSpPr>
        <p:sp>
          <p:nvSpPr>
            <p:cNvPr id="881" name="Google Shape;881;p5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882" name="Google Shape;882;p5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883" name="Google Shape;883;p5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884" name="Google Shape;884;p56"/>
          <p:cNvGrpSpPr/>
          <p:nvPr/>
        </p:nvGrpSpPr>
        <p:grpSpPr>
          <a:xfrm>
            <a:off x="4364070" y="2816487"/>
            <a:ext cx="819906" cy="590186"/>
            <a:chOff x="1420245" y="3146584"/>
            <a:chExt cx="819906" cy="661941"/>
          </a:xfrm>
        </p:grpSpPr>
        <p:sp>
          <p:nvSpPr>
            <p:cNvPr id="885" name="Google Shape;885;p5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886" name="Google Shape;886;p5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887" name="Google Shape;887;p5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888" name="Google Shape;888;p56"/>
          <p:cNvSpPr txBox="1"/>
          <p:nvPr/>
        </p:nvSpPr>
        <p:spPr>
          <a:xfrm>
            <a:off x="392700" y="2826875"/>
            <a:ext cx="162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userBlocking</a:t>
            </a:r>
            <a:br>
              <a:rPr lang="de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&gt; 250 ms deadline</a:t>
            </a:r>
            <a:endParaRPr/>
          </a:p>
        </p:txBody>
      </p:sp>
      <p:grpSp>
        <p:nvGrpSpPr>
          <p:cNvPr id="889" name="Google Shape;889;p56"/>
          <p:cNvGrpSpPr/>
          <p:nvPr/>
        </p:nvGrpSpPr>
        <p:grpSpPr>
          <a:xfrm>
            <a:off x="2589205" y="2921047"/>
            <a:ext cx="629359" cy="381039"/>
            <a:chOff x="1420245" y="3146584"/>
            <a:chExt cx="819905" cy="427366"/>
          </a:xfrm>
        </p:grpSpPr>
        <p:sp>
          <p:nvSpPr>
            <p:cNvPr id="890" name="Google Shape;890;p56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891" name="Google Shape;891;p5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schedule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892" name="Google Shape;892;p56"/>
          <p:cNvSpPr/>
          <p:nvPr/>
        </p:nvSpPr>
        <p:spPr>
          <a:xfrm>
            <a:off x="5289250" y="2816125"/>
            <a:ext cx="3414900" cy="157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grpSp>
        <p:nvGrpSpPr>
          <p:cNvPr id="893" name="Google Shape;893;p56"/>
          <p:cNvGrpSpPr/>
          <p:nvPr/>
        </p:nvGrpSpPr>
        <p:grpSpPr>
          <a:xfrm>
            <a:off x="5280076" y="3039713"/>
            <a:ext cx="819901" cy="366960"/>
            <a:chOff x="1420250" y="3396950"/>
            <a:chExt cx="819901" cy="411575"/>
          </a:xfrm>
        </p:grpSpPr>
        <p:sp>
          <p:nvSpPr>
            <p:cNvPr id="894" name="Google Shape;894;p5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895" name="Google Shape;895;p5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896" name="Google Shape;896;p56"/>
          <p:cNvGrpSpPr/>
          <p:nvPr/>
        </p:nvGrpSpPr>
        <p:grpSpPr>
          <a:xfrm>
            <a:off x="6146426" y="3039713"/>
            <a:ext cx="819901" cy="366960"/>
            <a:chOff x="1420250" y="3396950"/>
            <a:chExt cx="819901" cy="411575"/>
          </a:xfrm>
        </p:grpSpPr>
        <p:sp>
          <p:nvSpPr>
            <p:cNvPr id="897" name="Google Shape;897;p5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898" name="Google Shape;898;p5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899" name="Google Shape;899;p56"/>
          <p:cNvSpPr/>
          <p:nvPr/>
        </p:nvSpPr>
        <p:spPr>
          <a:xfrm>
            <a:off x="3448075" y="2742825"/>
            <a:ext cx="1932300" cy="44100"/>
          </a:xfrm>
          <a:prstGeom prst="rect">
            <a:avLst/>
          </a:prstGeom>
          <a:solidFill>
            <a:srgbClr val="239CDA">
              <a:alpha val="62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56"/>
          <p:cNvSpPr/>
          <p:nvPr/>
        </p:nvSpPr>
        <p:spPr>
          <a:xfrm>
            <a:off x="5424575" y="2742825"/>
            <a:ext cx="3279600" cy="44100"/>
          </a:xfrm>
          <a:prstGeom prst="rect">
            <a:avLst/>
          </a:prstGeom>
          <a:solidFill>
            <a:srgbClr val="FF0000">
              <a:alpha val="19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1" name="Google Shape;901;p56"/>
          <p:cNvGrpSpPr/>
          <p:nvPr/>
        </p:nvGrpSpPr>
        <p:grpSpPr>
          <a:xfrm>
            <a:off x="7012776" y="3039713"/>
            <a:ext cx="819901" cy="366960"/>
            <a:chOff x="1420250" y="3396950"/>
            <a:chExt cx="819901" cy="411575"/>
          </a:xfrm>
        </p:grpSpPr>
        <p:sp>
          <p:nvSpPr>
            <p:cNvPr id="902" name="Google Shape;902;p5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03" name="Google Shape;903;p5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04" name="Google Shape;904;p56"/>
          <p:cNvGrpSpPr/>
          <p:nvPr/>
        </p:nvGrpSpPr>
        <p:grpSpPr>
          <a:xfrm>
            <a:off x="7879126" y="3039713"/>
            <a:ext cx="819901" cy="366960"/>
            <a:chOff x="1420250" y="3396950"/>
            <a:chExt cx="819901" cy="411575"/>
          </a:xfrm>
        </p:grpSpPr>
        <p:sp>
          <p:nvSpPr>
            <p:cNvPr id="905" name="Google Shape;905;p56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06" name="Google Shape;906;p56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907" name="Google Shape;907;p56"/>
          <p:cNvSpPr txBox="1"/>
          <p:nvPr/>
        </p:nvSpPr>
        <p:spPr>
          <a:xfrm>
            <a:off x="4917725" y="1956425"/>
            <a:ext cx="95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~ 250 ms</a:t>
            </a:r>
            <a:endParaRPr/>
          </a:p>
        </p:txBody>
      </p:sp>
      <p:cxnSp>
        <p:nvCxnSpPr>
          <p:cNvPr id="908" name="Google Shape;908;p56"/>
          <p:cNvCxnSpPr>
            <a:stCxn id="907" idx="2"/>
          </p:cNvCxnSpPr>
          <p:nvPr/>
        </p:nvCxnSpPr>
        <p:spPr>
          <a:xfrm>
            <a:off x="5397575" y="2310425"/>
            <a:ext cx="15000" cy="1266900"/>
          </a:xfrm>
          <a:prstGeom prst="straightConnector1">
            <a:avLst/>
          </a:prstGeom>
          <a:noFill/>
          <a:ln cap="flat" cmpd="sng" w="19050">
            <a:solidFill>
              <a:srgbClr val="F44747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909" name="Google Shape;909;p56"/>
          <p:cNvCxnSpPr/>
          <p:nvPr/>
        </p:nvCxnSpPr>
        <p:spPr>
          <a:xfrm flipH="1" rot="10800000">
            <a:off x="2627875" y="2511875"/>
            <a:ext cx="6189600" cy="1800"/>
          </a:xfrm>
          <a:prstGeom prst="straightConnector1">
            <a:avLst/>
          </a:prstGeom>
          <a:noFill/>
          <a:ln cap="flat" cmpd="sng" w="19050">
            <a:solidFill>
              <a:srgbClr val="73737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910" name="Google Shape;910;p56"/>
          <p:cNvSpPr txBox="1"/>
          <p:nvPr/>
        </p:nvSpPr>
        <p:spPr>
          <a:xfrm>
            <a:off x="2348700" y="2310425"/>
            <a:ext cx="1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</a:t>
            </a:r>
            <a:endParaRPr/>
          </a:p>
        </p:txBody>
      </p:sp>
      <p:sp>
        <p:nvSpPr>
          <p:cNvPr id="911" name="Google Shape;911;p56"/>
          <p:cNvSpPr txBox="1"/>
          <p:nvPr/>
        </p:nvSpPr>
        <p:spPr>
          <a:xfrm>
            <a:off x="311700" y="1316925"/>
            <a:ext cx="452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immediately execute</a:t>
            </a:r>
            <a:r>
              <a:rPr lang="de"/>
              <a:t> task when its deadline is reached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7"/>
          <p:cNvSpPr txBox="1"/>
          <p:nvPr/>
        </p:nvSpPr>
        <p:spPr>
          <a:xfrm>
            <a:off x="392700" y="3297896"/>
            <a:ext cx="162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normal</a:t>
            </a:r>
            <a:br>
              <a:rPr lang="de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&gt; 5000 ms deadline</a:t>
            </a:r>
            <a:endParaRPr/>
          </a:p>
        </p:txBody>
      </p:sp>
      <p:grpSp>
        <p:nvGrpSpPr>
          <p:cNvPr id="917" name="Google Shape;917;p57"/>
          <p:cNvGrpSpPr/>
          <p:nvPr/>
        </p:nvGrpSpPr>
        <p:grpSpPr>
          <a:xfrm>
            <a:off x="3105622" y="3287393"/>
            <a:ext cx="819906" cy="590385"/>
            <a:chOff x="1420245" y="3146584"/>
            <a:chExt cx="819906" cy="661941"/>
          </a:xfrm>
        </p:grpSpPr>
        <p:sp>
          <p:nvSpPr>
            <p:cNvPr id="918" name="Google Shape;918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21" name="Google Shape;921;p57"/>
          <p:cNvGrpSpPr/>
          <p:nvPr/>
        </p:nvGrpSpPr>
        <p:grpSpPr>
          <a:xfrm>
            <a:off x="4021620" y="3287393"/>
            <a:ext cx="819906" cy="590385"/>
            <a:chOff x="1420245" y="3146584"/>
            <a:chExt cx="819906" cy="661941"/>
          </a:xfrm>
        </p:grpSpPr>
        <p:sp>
          <p:nvSpPr>
            <p:cNvPr id="922" name="Google Shape;922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25" name="Google Shape;925;p57"/>
          <p:cNvGrpSpPr/>
          <p:nvPr/>
        </p:nvGrpSpPr>
        <p:grpSpPr>
          <a:xfrm>
            <a:off x="4908247" y="3287393"/>
            <a:ext cx="819906" cy="590385"/>
            <a:chOff x="1420245" y="3146584"/>
            <a:chExt cx="819906" cy="661941"/>
          </a:xfrm>
        </p:grpSpPr>
        <p:sp>
          <p:nvSpPr>
            <p:cNvPr id="926" name="Google Shape;926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27" name="Google Shape;927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28" name="Google Shape;928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29" name="Google Shape;929;p57"/>
          <p:cNvGrpSpPr/>
          <p:nvPr/>
        </p:nvGrpSpPr>
        <p:grpSpPr>
          <a:xfrm>
            <a:off x="5824245" y="3287393"/>
            <a:ext cx="819906" cy="590385"/>
            <a:chOff x="1420245" y="3146584"/>
            <a:chExt cx="819906" cy="661941"/>
          </a:xfrm>
        </p:grpSpPr>
        <p:sp>
          <p:nvSpPr>
            <p:cNvPr id="930" name="Google Shape;930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31" name="Google Shape;931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32" name="Google Shape;932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33" name="Google Shape;933;p57"/>
          <p:cNvGrpSpPr/>
          <p:nvPr/>
        </p:nvGrpSpPr>
        <p:grpSpPr>
          <a:xfrm>
            <a:off x="2208205" y="3392002"/>
            <a:ext cx="629359" cy="381167"/>
            <a:chOff x="1420245" y="3146584"/>
            <a:chExt cx="819905" cy="427366"/>
          </a:xfrm>
        </p:grpSpPr>
        <p:sp>
          <p:nvSpPr>
            <p:cNvPr id="934" name="Google Shape;934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35" name="Google Shape;935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schedule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936" name="Google Shape;936;p57"/>
          <p:cNvSpPr/>
          <p:nvPr/>
        </p:nvSpPr>
        <p:spPr>
          <a:xfrm>
            <a:off x="3105625" y="3207150"/>
            <a:ext cx="3768900" cy="44100"/>
          </a:xfrm>
          <a:prstGeom prst="rect">
            <a:avLst/>
          </a:prstGeom>
          <a:solidFill>
            <a:srgbClr val="239CDA">
              <a:alpha val="62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7"/>
          <p:cNvSpPr/>
          <p:nvPr/>
        </p:nvSpPr>
        <p:spPr>
          <a:xfrm>
            <a:off x="3067075" y="1371125"/>
            <a:ext cx="5144700" cy="44100"/>
          </a:xfrm>
          <a:prstGeom prst="rect">
            <a:avLst/>
          </a:prstGeom>
          <a:solidFill>
            <a:srgbClr val="FF0000">
              <a:alpha val="19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5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Concurrent Strategies: </a:t>
            </a:r>
            <a:r>
              <a:rPr lang="de" sz="2022"/>
              <a:t>priority - render deadlines</a:t>
            </a:r>
            <a:endParaRPr sz="1244"/>
          </a:p>
        </p:txBody>
      </p:sp>
      <p:grpSp>
        <p:nvGrpSpPr>
          <p:cNvPr id="939" name="Google Shape;939;p57"/>
          <p:cNvGrpSpPr/>
          <p:nvPr/>
        </p:nvGrpSpPr>
        <p:grpSpPr>
          <a:xfrm>
            <a:off x="3067072" y="2435487"/>
            <a:ext cx="819906" cy="590186"/>
            <a:chOff x="1420245" y="3146584"/>
            <a:chExt cx="819906" cy="661941"/>
          </a:xfrm>
        </p:grpSpPr>
        <p:sp>
          <p:nvSpPr>
            <p:cNvPr id="940" name="Google Shape;940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41" name="Google Shape;941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42" name="Google Shape;942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43" name="Google Shape;943;p57"/>
          <p:cNvGrpSpPr/>
          <p:nvPr/>
        </p:nvGrpSpPr>
        <p:grpSpPr>
          <a:xfrm>
            <a:off x="3983070" y="2435487"/>
            <a:ext cx="819906" cy="590186"/>
            <a:chOff x="1420245" y="3146584"/>
            <a:chExt cx="819906" cy="661941"/>
          </a:xfrm>
        </p:grpSpPr>
        <p:sp>
          <p:nvSpPr>
            <p:cNvPr id="944" name="Google Shape;944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45" name="Google Shape;945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46" name="Google Shape;946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947" name="Google Shape;947;p57"/>
          <p:cNvSpPr txBox="1"/>
          <p:nvPr/>
        </p:nvSpPr>
        <p:spPr>
          <a:xfrm>
            <a:off x="392700" y="1455700"/>
            <a:ext cx="124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immediate</a:t>
            </a:r>
            <a:br>
              <a:rPr lang="de"/>
            </a:br>
            <a:r>
              <a:rPr lang="de" sz="1100"/>
              <a:t>0 ms deadline</a:t>
            </a:r>
            <a:endParaRPr sz="1100"/>
          </a:p>
        </p:txBody>
      </p:sp>
      <p:sp>
        <p:nvSpPr>
          <p:cNvPr id="948" name="Google Shape;948;p57"/>
          <p:cNvSpPr txBox="1"/>
          <p:nvPr/>
        </p:nvSpPr>
        <p:spPr>
          <a:xfrm>
            <a:off x="392700" y="2445875"/>
            <a:ext cx="162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userBlocking</a:t>
            </a:r>
            <a:br>
              <a:rPr lang="de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&gt; </a:t>
            </a:r>
            <a:r>
              <a:rPr lang="de" sz="1100">
                <a:solidFill>
                  <a:schemeClr val="dk1"/>
                </a:solidFill>
              </a:rPr>
              <a:t>250 ms deadline</a:t>
            </a:r>
            <a:endParaRPr/>
          </a:p>
        </p:txBody>
      </p:sp>
      <p:sp>
        <p:nvSpPr>
          <p:cNvPr id="949" name="Google Shape;949;p57"/>
          <p:cNvSpPr txBox="1"/>
          <p:nvPr/>
        </p:nvSpPr>
        <p:spPr>
          <a:xfrm>
            <a:off x="392700" y="4198125"/>
            <a:ext cx="1622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idle</a:t>
            </a:r>
            <a:br>
              <a:rPr lang="de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&gt; </a:t>
            </a:r>
            <a:r>
              <a:rPr lang="de" sz="1100">
                <a:solidFill>
                  <a:schemeClr val="dk1"/>
                </a:solidFill>
              </a:rPr>
              <a:t>no deadline</a:t>
            </a:r>
            <a:endParaRPr/>
          </a:p>
        </p:txBody>
      </p:sp>
      <p:grpSp>
        <p:nvGrpSpPr>
          <p:cNvPr id="950" name="Google Shape;950;p57"/>
          <p:cNvGrpSpPr/>
          <p:nvPr/>
        </p:nvGrpSpPr>
        <p:grpSpPr>
          <a:xfrm>
            <a:off x="2206826" y="1549446"/>
            <a:ext cx="629359" cy="381894"/>
            <a:chOff x="1420245" y="3146584"/>
            <a:chExt cx="819905" cy="427366"/>
          </a:xfrm>
        </p:grpSpPr>
        <p:sp>
          <p:nvSpPr>
            <p:cNvPr id="951" name="Google Shape;951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52" name="Google Shape;952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schedule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53" name="Google Shape;953;p57"/>
          <p:cNvGrpSpPr/>
          <p:nvPr/>
        </p:nvGrpSpPr>
        <p:grpSpPr>
          <a:xfrm>
            <a:off x="3067072" y="1444650"/>
            <a:ext cx="5144700" cy="591498"/>
            <a:chOff x="1420250" y="3146597"/>
            <a:chExt cx="5144700" cy="661928"/>
          </a:xfrm>
        </p:grpSpPr>
        <p:sp>
          <p:nvSpPr>
            <p:cNvPr id="954" name="Google Shape;954;p57"/>
            <p:cNvSpPr/>
            <p:nvPr/>
          </p:nvSpPr>
          <p:spPr>
            <a:xfrm>
              <a:off x="1420250" y="3146597"/>
              <a:ext cx="51447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55" name="Google Shape;955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56" name="Google Shape;956;p57"/>
          <p:cNvGrpSpPr/>
          <p:nvPr/>
        </p:nvGrpSpPr>
        <p:grpSpPr>
          <a:xfrm>
            <a:off x="3932036" y="1668365"/>
            <a:ext cx="819901" cy="367783"/>
            <a:chOff x="1420250" y="3396950"/>
            <a:chExt cx="819901" cy="411575"/>
          </a:xfrm>
        </p:grpSpPr>
        <p:sp>
          <p:nvSpPr>
            <p:cNvPr id="957" name="Google Shape;957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58" name="Google Shape;958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59" name="Google Shape;959;p57"/>
          <p:cNvGrpSpPr/>
          <p:nvPr/>
        </p:nvGrpSpPr>
        <p:grpSpPr>
          <a:xfrm>
            <a:off x="4797010" y="1668365"/>
            <a:ext cx="819901" cy="367783"/>
            <a:chOff x="1420250" y="3396950"/>
            <a:chExt cx="819901" cy="411575"/>
          </a:xfrm>
        </p:grpSpPr>
        <p:sp>
          <p:nvSpPr>
            <p:cNvPr id="960" name="Google Shape;960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61" name="Google Shape;961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62" name="Google Shape;962;p57"/>
          <p:cNvGrpSpPr/>
          <p:nvPr/>
        </p:nvGrpSpPr>
        <p:grpSpPr>
          <a:xfrm>
            <a:off x="5661984" y="1668365"/>
            <a:ext cx="819901" cy="367783"/>
            <a:chOff x="1420250" y="3396950"/>
            <a:chExt cx="819901" cy="411575"/>
          </a:xfrm>
        </p:grpSpPr>
        <p:sp>
          <p:nvSpPr>
            <p:cNvPr id="963" name="Google Shape;963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64" name="Google Shape;964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65" name="Google Shape;965;p57"/>
          <p:cNvGrpSpPr/>
          <p:nvPr/>
        </p:nvGrpSpPr>
        <p:grpSpPr>
          <a:xfrm>
            <a:off x="2208205" y="2540047"/>
            <a:ext cx="629359" cy="381039"/>
            <a:chOff x="1420245" y="3146584"/>
            <a:chExt cx="819905" cy="427366"/>
          </a:xfrm>
        </p:grpSpPr>
        <p:sp>
          <p:nvSpPr>
            <p:cNvPr id="966" name="Google Shape;966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67" name="Google Shape;967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schedule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968" name="Google Shape;968;p57"/>
          <p:cNvSpPr/>
          <p:nvPr/>
        </p:nvSpPr>
        <p:spPr>
          <a:xfrm>
            <a:off x="4908250" y="2435125"/>
            <a:ext cx="3414900" cy="157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grpSp>
        <p:nvGrpSpPr>
          <p:cNvPr id="969" name="Google Shape;969;p57"/>
          <p:cNvGrpSpPr/>
          <p:nvPr/>
        </p:nvGrpSpPr>
        <p:grpSpPr>
          <a:xfrm>
            <a:off x="4899076" y="2658713"/>
            <a:ext cx="819901" cy="366960"/>
            <a:chOff x="1420250" y="3396950"/>
            <a:chExt cx="819901" cy="411575"/>
          </a:xfrm>
        </p:grpSpPr>
        <p:sp>
          <p:nvSpPr>
            <p:cNvPr id="970" name="Google Shape;970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71" name="Google Shape;971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72" name="Google Shape;972;p57"/>
          <p:cNvGrpSpPr/>
          <p:nvPr/>
        </p:nvGrpSpPr>
        <p:grpSpPr>
          <a:xfrm>
            <a:off x="5765426" y="2658713"/>
            <a:ext cx="819901" cy="366960"/>
            <a:chOff x="1420250" y="3396950"/>
            <a:chExt cx="819901" cy="411575"/>
          </a:xfrm>
        </p:grpSpPr>
        <p:sp>
          <p:nvSpPr>
            <p:cNvPr id="973" name="Google Shape;973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74" name="Google Shape;974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975" name="Google Shape;975;p57"/>
          <p:cNvSpPr/>
          <p:nvPr/>
        </p:nvSpPr>
        <p:spPr>
          <a:xfrm>
            <a:off x="3067071" y="1668456"/>
            <a:ext cx="819900" cy="158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700">
              <a:latin typeface="Fira Mono"/>
              <a:ea typeface="Fira Mono"/>
              <a:cs typeface="Fira Mono"/>
              <a:sym typeface="Fira Mono"/>
            </a:endParaRPr>
          </a:p>
        </p:txBody>
      </p:sp>
      <p:grpSp>
        <p:nvGrpSpPr>
          <p:cNvPr id="976" name="Google Shape;976;p57"/>
          <p:cNvGrpSpPr/>
          <p:nvPr/>
        </p:nvGrpSpPr>
        <p:grpSpPr>
          <a:xfrm>
            <a:off x="3105622" y="4187635"/>
            <a:ext cx="819906" cy="590385"/>
            <a:chOff x="1420245" y="3146584"/>
            <a:chExt cx="819906" cy="661941"/>
          </a:xfrm>
        </p:grpSpPr>
        <p:sp>
          <p:nvSpPr>
            <p:cNvPr id="977" name="Google Shape;977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78" name="Google Shape;978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79" name="Google Shape;979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80" name="Google Shape;980;p57"/>
          <p:cNvGrpSpPr/>
          <p:nvPr/>
        </p:nvGrpSpPr>
        <p:grpSpPr>
          <a:xfrm>
            <a:off x="4021620" y="4187635"/>
            <a:ext cx="819906" cy="590385"/>
            <a:chOff x="1420245" y="3146584"/>
            <a:chExt cx="819906" cy="661941"/>
          </a:xfrm>
        </p:grpSpPr>
        <p:sp>
          <p:nvSpPr>
            <p:cNvPr id="981" name="Google Shape;981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82" name="Google Shape;982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83" name="Google Shape;983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84" name="Google Shape;984;p57"/>
          <p:cNvGrpSpPr/>
          <p:nvPr/>
        </p:nvGrpSpPr>
        <p:grpSpPr>
          <a:xfrm>
            <a:off x="4908247" y="4187635"/>
            <a:ext cx="819906" cy="590385"/>
            <a:chOff x="1420245" y="3146584"/>
            <a:chExt cx="819906" cy="661941"/>
          </a:xfrm>
        </p:grpSpPr>
        <p:sp>
          <p:nvSpPr>
            <p:cNvPr id="985" name="Google Shape;985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86" name="Google Shape;986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87" name="Google Shape;987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88" name="Google Shape;988;p57"/>
          <p:cNvGrpSpPr/>
          <p:nvPr/>
        </p:nvGrpSpPr>
        <p:grpSpPr>
          <a:xfrm>
            <a:off x="5824245" y="4187635"/>
            <a:ext cx="819906" cy="590385"/>
            <a:chOff x="1420245" y="3146584"/>
            <a:chExt cx="819906" cy="661941"/>
          </a:xfrm>
        </p:grpSpPr>
        <p:sp>
          <p:nvSpPr>
            <p:cNvPr id="989" name="Google Shape;989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90" name="Google Shape;990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991" name="Google Shape;991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992" name="Google Shape;992;p57"/>
          <p:cNvGrpSpPr/>
          <p:nvPr/>
        </p:nvGrpSpPr>
        <p:grpSpPr>
          <a:xfrm>
            <a:off x="2208205" y="4292244"/>
            <a:ext cx="629359" cy="381167"/>
            <a:chOff x="1420245" y="3146584"/>
            <a:chExt cx="819905" cy="427366"/>
          </a:xfrm>
        </p:grpSpPr>
        <p:sp>
          <p:nvSpPr>
            <p:cNvPr id="993" name="Google Shape;993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994" name="Google Shape;994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schedule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995" name="Google Shape;995;p57"/>
          <p:cNvSpPr/>
          <p:nvPr/>
        </p:nvSpPr>
        <p:spPr>
          <a:xfrm>
            <a:off x="3067075" y="2361825"/>
            <a:ext cx="1932300" cy="44100"/>
          </a:xfrm>
          <a:prstGeom prst="rect">
            <a:avLst/>
          </a:prstGeom>
          <a:solidFill>
            <a:srgbClr val="239CDA">
              <a:alpha val="62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57"/>
          <p:cNvSpPr/>
          <p:nvPr/>
        </p:nvSpPr>
        <p:spPr>
          <a:xfrm>
            <a:off x="5043575" y="2361825"/>
            <a:ext cx="3279600" cy="44100"/>
          </a:xfrm>
          <a:prstGeom prst="rect">
            <a:avLst/>
          </a:prstGeom>
          <a:solidFill>
            <a:srgbClr val="FF0000">
              <a:alpha val="19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57"/>
          <p:cNvSpPr/>
          <p:nvPr/>
        </p:nvSpPr>
        <p:spPr>
          <a:xfrm>
            <a:off x="3105625" y="4107400"/>
            <a:ext cx="5320800" cy="44100"/>
          </a:xfrm>
          <a:prstGeom prst="rect">
            <a:avLst/>
          </a:prstGeom>
          <a:solidFill>
            <a:srgbClr val="239CDA">
              <a:alpha val="62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57"/>
          <p:cNvSpPr/>
          <p:nvPr/>
        </p:nvSpPr>
        <p:spPr>
          <a:xfrm>
            <a:off x="6920828" y="3207150"/>
            <a:ext cx="1505700" cy="44100"/>
          </a:xfrm>
          <a:prstGeom prst="rect">
            <a:avLst/>
          </a:prstGeom>
          <a:solidFill>
            <a:srgbClr val="FF0000">
              <a:alpha val="19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de"/>
            </a:br>
            <a:endParaRPr/>
          </a:p>
        </p:txBody>
      </p:sp>
      <p:sp>
        <p:nvSpPr>
          <p:cNvPr id="999" name="Google Shape;999;p57"/>
          <p:cNvSpPr/>
          <p:nvPr/>
        </p:nvSpPr>
        <p:spPr>
          <a:xfrm>
            <a:off x="6749425" y="3287313"/>
            <a:ext cx="1677000" cy="1578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grpSp>
        <p:nvGrpSpPr>
          <p:cNvPr id="1000" name="Google Shape;1000;p57"/>
          <p:cNvGrpSpPr/>
          <p:nvPr/>
        </p:nvGrpSpPr>
        <p:grpSpPr>
          <a:xfrm>
            <a:off x="6740251" y="3510901"/>
            <a:ext cx="819901" cy="366960"/>
            <a:chOff x="1420250" y="3396950"/>
            <a:chExt cx="819901" cy="411575"/>
          </a:xfrm>
        </p:grpSpPr>
        <p:sp>
          <p:nvSpPr>
            <p:cNvPr id="1001" name="Google Shape;1001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1002" name="Google Shape;1002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1003" name="Google Shape;1003;p57"/>
          <p:cNvGrpSpPr/>
          <p:nvPr/>
        </p:nvGrpSpPr>
        <p:grpSpPr>
          <a:xfrm>
            <a:off x="7606601" y="3510901"/>
            <a:ext cx="819901" cy="366960"/>
            <a:chOff x="1420250" y="3396950"/>
            <a:chExt cx="819901" cy="411575"/>
          </a:xfrm>
        </p:grpSpPr>
        <p:sp>
          <p:nvSpPr>
            <p:cNvPr id="1004" name="Google Shape;1004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1005" name="Google Shape;1005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1006" name="Google Shape;1006;p57"/>
          <p:cNvGrpSpPr/>
          <p:nvPr/>
        </p:nvGrpSpPr>
        <p:grpSpPr>
          <a:xfrm>
            <a:off x="6631776" y="2658713"/>
            <a:ext cx="819901" cy="366960"/>
            <a:chOff x="1420250" y="3396950"/>
            <a:chExt cx="819901" cy="411575"/>
          </a:xfrm>
        </p:grpSpPr>
        <p:sp>
          <p:nvSpPr>
            <p:cNvPr id="1007" name="Google Shape;1007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1008" name="Google Shape;1008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1009" name="Google Shape;1009;p57"/>
          <p:cNvGrpSpPr/>
          <p:nvPr/>
        </p:nvGrpSpPr>
        <p:grpSpPr>
          <a:xfrm>
            <a:off x="7498126" y="2658713"/>
            <a:ext cx="819901" cy="366960"/>
            <a:chOff x="1420250" y="3396950"/>
            <a:chExt cx="819901" cy="411575"/>
          </a:xfrm>
        </p:grpSpPr>
        <p:sp>
          <p:nvSpPr>
            <p:cNvPr id="1010" name="Google Shape;1010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1011" name="Google Shape;1011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1012" name="Google Shape;1012;p57"/>
          <p:cNvGrpSpPr/>
          <p:nvPr/>
        </p:nvGrpSpPr>
        <p:grpSpPr>
          <a:xfrm>
            <a:off x="6526960" y="1668365"/>
            <a:ext cx="819901" cy="367783"/>
            <a:chOff x="1420250" y="3396950"/>
            <a:chExt cx="819901" cy="411575"/>
          </a:xfrm>
        </p:grpSpPr>
        <p:sp>
          <p:nvSpPr>
            <p:cNvPr id="1013" name="Google Shape;1013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1014" name="Google Shape;1014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1015" name="Google Shape;1015;p57"/>
          <p:cNvGrpSpPr/>
          <p:nvPr/>
        </p:nvGrpSpPr>
        <p:grpSpPr>
          <a:xfrm>
            <a:off x="7391934" y="1668365"/>
            <a:ext cx="819901" cy="367783"/>
            <a:chOff x="1420250" y="3396950"/>
            <a:chExt cx="819901" cy="411575"/>
          </a:xfrm>
        </p:grpSpPr>
        <p:sp>
          <p:nvSpPr>
            <p:cNvPr id="1016" name="Google Shape;1016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1017" name="Google Shape;1017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1018" name="Google Shape;1018;p57"/>
          <p:cNvGrpSpPr/>
          <p:nvPr/>
        </p:nvGrpSpPr>
        <p:grpSpPr>
          <a:xfrm>
            <a:off x="6710872" y="4187635"/>
            <a:ext cx="819906" cy="590385"/>
            <a:chOff x="1420245" y="3146584"/>
            <a:chExt cx="819906" cy="661941"/>
          </a:xfrm>
        </p:grpSpPr>
        <p:sp>
          <p:nvSpPr>
            <p:cNvPr id="1019" name="Google Shape;1019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1020" name="Google Shape;1020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1021" name="Google Shape;1021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grpSp>
        <p:nvGrpSpPr>
          <p:cNvPr id="1022" name="Google Shape;1022;p57"/>
          <p:cNvGrpSpPr/>
          <p:nvPr/>
        </p:nvGrpSpPr>
        <p:grpSpPr>
          <a:xfrm>
            <a:off x="7626870" y="4187635"/>
            <a:ext cx="819906" cy="590385"/>
            <a:chOff x="1420245" y="3146584"/>
            <a:chExt cx="819906" cy="661941"/>
          </a:xfrm>
        </p:grpSpPr>
        <p:sp>
          <p:nvSpPr>
            <p:cNvPr id="1023" name="Google Shape;1023;p57"/>
            <p:cNvSpPr/>
            <p:nvPr/>
          </p:nvSpPr>
          <p:spPr>
            <a:xfrm>
              <a:off x="1420245" y="3146584"/>
              <a:ext cx="819900" cy="1770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1024" name="Google Shape;1024;p57"/>
            <p:cNvSpPr/>
            <p:nvPr/>
          </p:nvSpPr>
          <p:spPr>
            <a:xfrm>
              <a:off x="1420250" y="3396950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700">
                  <a:solidFill>
                    <a:schemeClr val="dk1"/>
                  </a:solidFill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7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1025" name="Google Shape;1025;p57"/>
            <p:cNvSpPr/>
            <p:nvPr/>
          </p:nvSpPr>
          <p:spPr>
            <a:xfrm>
              <a:off x="1420251" y="3631525"/>
              <a:ext cx="819900" cy="1770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6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b="1" sz="6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</p:grpSp>
      <p:sp>
        <p:nvSpPr>
          <p:cNvPr id="1026" name="Google Shape;1026;p57"/>
          <p:cNvSpPr txBox="1"/>
          <p:nvPr/>
        </p:nvSpPr>
        <p:spPr>
          <a:xfrm>
            <a:off x="4536725" y="661025"/>
            <a:ext cx="95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~ 250 ms</a:t>
            </a:r>
            <a:endParaRPr/>
          </a:p>
        </p:txBody>
      </p:sp>
      <p:cxnSp>
        <p:nvCxnSpPr>
          <p:cNvPr id="1027" name="Google Shape;1027;p57"/>
          <p:cNvCxnSpPr/>
          <p:nvPr/>
        </p:nvCxnSpPr>
        <p:spPr>
          <a:xfrm>
            <a:off x="5014325" y="1065650"/>
            <a:ext cx="25200" cy="3889200"/>
          </a:xfrm>
          <a:prstGeom prst="straightConnector1">
            <a:avLst/>
          </a:prstGeom>
          <a:noFill/>
          <a:ln cap="flat" cmpd="sng" w="19050">
            <a:solidFill>
              <a:srgbClr val="F44747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028" name="Google Shape;1028;p57"/>
          <p:cNvCxnSpPr/>
          <p:nvPr/>
        </p:nvCxnSpPr>
        <p:spPr>
          <a:xfrm flipH="1" rot="10800000">
            <a:off x="2246875" y="1216475"/>
            <a:ext cx="6189600" cy="1800"/>
          </a:xfrm>
          <a:prstGeom prst="straightConnector1">
            <a:avLst/>
          </a:prstGeom>
          <a:noFill/>
          <a:ln cap="flat" cmpd="sng" w="19050">
            <a:solidFill>
              <a:srgbClr val="73737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1029" name="Google Shape;1029;p57"/>
          <p:cNvSpPr txBox="1"/>
          <p:nvPr/>
        </p:nvSpPr>
        <p:spPr>
          <a:xfrm>
            <a:off x="1967700" y="1015025"/>
            <a:ext cx="1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</a:t>
            </a:r>
            <a:endParaRPr/>
          </a:p>
        </p:txBody>
      </p:sp>
      <p:sp>
        <p:nvSpPr>
          <p:cNvPr id="1030" name="Google Shape;1030;p57"/>
          <p:cNvSpPr txBox="1"/>
          <p:nvPr/>
        </p:nvSpPr>
        <p:spPr>
          <a:xfrm>
            <a:off x="6405677" y="661025"/>
            <a:ext cx="95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~ 5000 ms</a:t>
            </a:r>
            <a:endParaRPr/>
          </a:p>
        </p:txBody>
      </p:sp>
      <p:cxnSp>
        <p:nvCxnSpPr>
          <p:cNvPr id="1031" name="Google Shape;1031;p57"/>
          <p:cNvCxnSpPr/>
          <p:nvPr/>
        </p:nvCxnSpPr>
        <p:spPr>
          <a:xfrm>
            <a:off x="6883277" y="1065650"/>
            <a:ext cx="25200" cy="3889200"/>
          </a:xfrm>
          <a:prstGeom prst="straightConnector1">
            <a:avLst/>
          </a:prstGeom>
          <a:noFill/>
          <a:ln cap="flat" cmpd="sng" w="19050">
            <a:solidFill>
              <a:srgbClr val="F44747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8"/>
          <p:cNvSpPr txBox="1"/>
          <p:nvPr/>
        </p:nvSpPr>
        <p:spPr>
          <a:xfrm>
            <a:off x="311700" y="190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/>
              <a:t>But why, though</a:t>
            </a:r>
            <a:r>
              <a:rPr lang="de" sz="2800"/>
              <a:t>?</a:t>
            </a:r>
            <a:endParaRPr sz="2022">
              <a:solidFill>
                <a:srgbClr val="595959"/>
              </a:solidFill>
            </a:endParaRPr>
          </a:p>
        </p:txBody>
      </p:sp>
      <p:sp>
        <p:nvSpPr>
          <p:cNvPr id="1037" name="Google Shape;1037;p58"/>
          <p:cNvSpPr txBox="1"/>
          <p:nvPr/>
        </p:nvSpPr>
        <p:spPr>
          <a:xfrm>
            <a:off x="3072000" y="24456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solidFill>
                  <a:srgbClr val="202124"/>
                </a:solidFill>
                <a:highlight>
                  <a:srgbClr val="FFFFFF"/>
                </a:highlight>
              </a:rPr>
              <a:t>🙈</a:t>
            </a:r>
            <a:endParaRPr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9"/>
          <p:cNvSpPr txBox="1"/>
          <p:nvPr>
            <p:ph type="title"/>
          </p:nvPr>
        </p:nvSpPr>
        <p:spPr>
          <a:xfrm>
            <a:off x="311700" y="626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100"/>
              <a:t>Task Prioritization</a:t>
            </a:r>
            <a:endParaRPr sz="3100"/>
          </a:p>
        </p:txBody>
      </p:sp>
      <p:grpSp>
        <p:nvGrpSpPr>
          <p:cNvPr id="1043" name="Google Shape;1043;p59"/>
          <p:cNvGrpSpPr/>
          <p:nvPr/>
        </p:nvGrpSpPr>
        <p:grpSpPr>
          <a:xfrm>
            <a:off x="4719247" y="3578623"/>
            <a:ext cx="1364052" cy="911849"/>
            <a:chOff x="4656309" y="1378978"/>
            <a:chExt cx="2426708" cy="1622218"/>
          </a:xfrm>
        </p:grpSpPr>
        <p:grpSp>
          <p:nvGrpSpPr>
            <p:cNvPr id="1044" name="Google Shape;1044;p59"/>
            <p:cNvGrpSpPr/>
            <p:nvPr/>
          </p:nvGrpSpPr>
          <p:grpSpPr>
            <a:xfrm>
              <a:off x="4656309" y="1378978"/>
              <a:ext cx="2426708" cy="1622218"/>
              <a:chOff x="4656309" y="1378978"/>
              <a:chExt cx="2426708" cy="1622218"/>
            </a:xfrm>
          </p:grpSpPr>
          <p:sp>
            <p:nvSpPr>
              <p:cNvPr id="1045" name="Google Shape;1045;p59"/>
              <p:cNvSpPr/>
              <p:nvPr/>
            </p:nvSpPr>
            <p:spPr>
              <a:xfrm>
                <a:off x="4656309" y="1378978"/>
                <a:ext cx="2426700" cy="1622100"/>
              </a:xfrm>
              <a:prstGeom prst="rect">
                <a:avLst/>
              </a:prstGeom>
              <a:solidFill>
                <a:srgbClr val="FFFFFF"/>
              </a:solidFill>
              <a:ln cap="flat" cmpd="sng" w="2857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28575" rotWithShape="0" algn="bl" dir="5400000" dist="9525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59"/>
              <p:cNvSpPr/>
              <p:nvPr/>
            </p:nvSpPr>
            <p:spPr>
              <a:xfrm>
                <a:off x="4656316" y="1378978"/>
                <a:ext cx="2426700" cy="2160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59"/>
              <p:cNvSpPr/>
              <p:nvPr/>
            </p:nvSpPr>
            <p:spPr>
              <a:xfrm>
                <a:off x="4710106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59"/>
              <p:cNvSpPr/>
              <p:nvPr/>
            </p:nvSpPr>
            <p:spPr>
              <a:xfrm>
                <a:off x="4850873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59"/>
              <p:cNvSpPr/>
              <p:nvPr/>
            </p:nvSpPr>
            <p:spPr>
              <a:xfrm>
                <a:off x="4991640" y="1443173"/>
                <a:ext cx="93600" cy="93600"/>
              </a:xfrm>
              <a:prstGeom prst="ellipse">
                <a:avLst/>
              </a:prstGeom>
              <a:solidFill>
                <a:srgbClr val="999999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59"/>
              <p:cNvSpPr/>
              <p:nvPr/>
            </p:nvSpPr>
            <p:spPr>
              <a:xfrm>
                <a:off x="5274225" y="1423500"/>
                <a:ext cx="1749300" cy="126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59"/>
              <p:cNvSpPr/>
              <p:nvPr/>
            </p:nvSpPr>
            <p:spPr>
              <a:xfrm>
                <a:off x="4656316" y="2868296"/>
                <a:ext cx="2426700" cy="1329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2" name="Google Shape;1052;p59"/>
            <p:cNvSpPr/>
            <p:nvPr/>
          </p:nvSpPr>
          <p:spPr>
            <a:xfrm>
              <a:off x="6984000" y="1990800"/>
              <a:ext cx="54000" cy="324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53" name="Google Shape;1053;p59"/>
          <p:cNvCxnSpPr>
            <a:stCxn id="1050" idx="0"/>
            <a:endCxn id="1054" idx="3"/>
          </p:cNvCxnSpPr>
          <p:nvPr/>
        </p:nvCxnSpPr>
        <p:spPr>
          <a:xfrm flipH="1" rot="5400000">
            <a:off x="4430068" y="2475499"/>
            <a:ext cx="1190400" cy="10659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triangle"/>
            <a:tailEnd len="med" w="med" type="none"/>
          </a:ln>
        </p:spPr>
      </p:cxnSp>
      <p:pic>
        <p:nvPicPr>
          <p:cNvPr id="1055" name="Google Shape;10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998" y="2365496"/>
            <a:ext cx="464782" cy="495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6" name="Google Shape;1056;p59"/>
          <p:cNvCxnSpPr>
            <a:stCxn id="1057" idx="0"/>
            <a:endCxn id="1058" idx="0"/>
          </p:cNvCxnSpPr>
          <p:nvPr/>
        </p:nvCxnSpPr>
        <p:spPr>
          <a:xfrm rot="5400000">
            <a:off x="3457255" y="1767376"/>
            <a:ext cx="600" cy="983700"/>
          </a:xfrm>
          <a:prstGeom prst="curvedConnector3">
            <a:avLst>
              <a:gd fmla="val -51966906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triangle"/>
            <a:tailEnd len="med" w="med" type="none"/>
          </a:ln>
        </p:spPr>
      </p:cxnSp>
      <p:sp>
        <p:nvSpPr>
          <p:cNvPr id="1059" name="Google Shape;1059;p59"/>
          <p:cNvSpPr txBox="1"/>
          <p:nvPr/>
        </p:nvSpPr>
        <p:spPr>
          <a:xfrm>
            <a:off x="3002729" y="1592778"/>
            <a:ext cx="893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prioritize</a:t>
            </a:r>
            <a:endParaRPr b="1"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59"/>
          <p:cNvSpPr/>
          <p:nvPr/>
        </p:nvSpPr>
        <p:spPr>
          <a:xfrm>
            <a:off x="5533575" y="2974575"/>
            <a:ext cx="159300" cy="7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9"/>
          <p:cNvSpPr/>
          <p:nvPr/>
        </p:nvSpPr>
        <p:spPr>
          <a:xfrm>
            <a:off x="5728822" y="2974575"/>
            <a:ext cx="159300" cy="7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9"/>
          <p:cNvSpPr/>
          <p:nvPr/>
        </p:nvSpPr>
        <p:spPr>
          <a:xfrm>
            <a:off x="5924068" y="2974575"/>
            <a:ext cx="159300" cy="7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9"/>
          <p:cNvSpPr txBox="1"/>
          <p:nvPr/>
        </p:nvSpPr>
        <p:spPr>
          <a:xfrm>
            <a:off x="5364929" y="1952698"/>
            <a:ext cx="893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schedule</a:t>
            </a:r>
            <a:endParaRPr b="1"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59"/>
          <p:cNvSpPr/>
          <p:nvPr/>
        </p:nvSpPr>
        <p:spPr>
          <a:xfrm>
            <a:off x="2747888" y="2259014"/>
            <a:ext cx="435600" cy="30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666666"/>
                </a:solidFill>
              </a:rPr>
              <a:t>c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064" name="Google Shape;1064;p59"/>
          <p:cNvSpPr/>
          <p:nvPr/>
        </p:nvSpPr>
        <p:spPr>
          <a:xfrm>
            <a:off x="3291331" y="2259014"/>
            <a:ext cx="435600" cy="30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666666"/>
                </a:solidFill>
              </a:rPr>
              <a:t>b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054" name="Google Shape;1054;p59"/>
          <p:cNvSpPr/>
          <p:nvPr/>
        </p:nvSpPr>
        <p:spPr>
          <a:xfrm>
            <a:off x="4056712" y="2258926"/>
            <a:ext cx="435600" cy="30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666666"/>
                </a:solidFill>
              </a:rPr>
              <a:t>a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065" name="Google Shape;1065;p59"/>
          <p:cNvSpPr/>
          <p:nvPr/>
        </p:nvSpPr>
        <p:spPr>
          <a:xfrm>
            <a:off x="2204761" y="2258926"/>
            <a:ext cx="435600" cy="308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666666"/>
                </a:solidFill>
              </a:rPr>
              <a:t>...</a:t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057" name="Google Shape;1057;p59"/>
          <p:cNvSpPr/>
          <p:nvPr/>
        </p:nvSpPr>
        <p:spPr>
          <a:xfrm>
            <a:off x="3895555" y="2258926"/>
            <a:ext cx="107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1066" name="Google Shape;1066;p59"/>
          <p:cNvSpPr/>
          <p:nvPr/>
        </p:nvSpPr>
        <p:spPr>
          <a:xfrm>
            <a:off x="3788069" y="2258874"/>
            <a:ext cx="1077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666666"/>
              </a:solidFill>
            </a:endParaRPr>
          </a:p>
        </p:txBody>
      </p:sp>
      <p:cxnSp>
        <p:nvCxnSpPr>
          <p:cNvPr id="1067" name="Google Shape;1067;p59"/>
          <p:cNvCxnSpPr>
            <a:stCxn id="1066" idx="0"/>
            <a:endCxn id="1064" idx="0"/>
          </p:cNvCxnSpPr>
          <p:nvPr/>
        </p:nvCxnSpPr>
        <p:spPr>
          <a:xfrm rot="5400000">
            <a:off x="3675269" y="2092824"/>
            <a:ext cx="600" cy="332700"/>
          </a:xfrm>
          <a:prstGeom prst="curvedConnector3">
            <a:avLst>
              <a:gd fmla="val -27528940" name="adj1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0"/>
          <p:cNvSpPr/>
          <p:nvPr/>
        </p:nvSpPr>
        <p:spPr>
          <a:xfrm>
            <a:off x="684500" y="896149"/>
            <a:ext cx="5352000" cy="313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3" name="Google Shape;1073;p60"/>
          <p:cNvGrpSpPr/>
          <p:nvPr/>
        </p:nvGrpSpPr>
        <p:grpSpPr>
          <a:xfrm>
            <a:off x="932150" y="1212113"/>
            <a:ext cx="521700" cy="616200"/>
            <a:chOff x="3572350" y="809875"/>
            <a:chExt cx="521700" cy="616200"/>
          </a:xfrm>
        </p:grpSpPr>
        <p:sp>
          <p:nvSpPr>
            <p:cNvPr id="1074" name="Google Shape;1074;p60"/>
            <p:cNvSpPr/>
            <p:nvPr/>
          </p:nvSpPr>
          <p:spPr>
            <a:xfrm>
              <a:off x="3572350" y="809875"/>
              <a:ext cx="521700" cy="61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5" name="Google Shape;1075;p60"/>
            <p:cNvGrpSpPr/>
            <p:nvPr/>
          </p:nvGrpSpPr>
          <p:grpSpPr>
            <a:xfrm>
              <a:off x="3631223" y="879508"/>
              <a:ext cx="396512" cy="375113"/>
              <a:chOff x="3500700" y="1779700"/>
              <a:chExt cx="1447125" cy="1369025"/>
            </a:xfrm>
          </p:grpSpPr>
          <p:sp>
            <p:nvSpPr>
              <p:cNvPr id="1076" name="Google Shape;1076;p60"/>
              <p:cNvSpPr/>
              <p:nvPr/>
            </p:nvSpPr>
            <p:spPr>
              <a:xfrm>
                <a:off x="3500700" y="1779700"/>
                <a:ext cx="1440600" cy="1362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77" name="Google Shape;1077;p60"/>
              <p:cNvCxnSpPr/>
              <p:nvPr/>
            </p:nvCxnSpPr>
            <p:spPr>
              <a:xfrm>
                <a:off x="3507225" y="1792725"/>
                <a:ext cx="1440600" cy="134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8" name="Google Shape;1078;p60"/>
              <p:cNvCxnSpPr/>
              <p:nvPr/>
            </p:nvCxnSpPr>
            <p:spPr>
              <a:xfrm flipH="1">
                <a:off x="3500800" y="1792725"/>
                <a:ext cx="1440600" cy="135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079" name="Google Shape;1079;p60"/>
            <p:cNvSpPr/>
            <p:nvPr/>
          </p:nvSpPr>
          <p:spPr>
            <a:xfrm>
              <a:off x="3632196" y="1305250"/>
              <a:ext cx="394800" cy="8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0"/>
            <p:cNvSpPr/>
            <p:nvPr/>
          </p:nvSpPr>
          <p:spPr>
            <a:xfrm rot="10800000">
              <a:off x="3968502" y="1331568"/>
              <a:ext cx="33000" cy="28500"/>
            </a:xfrm>
            <a:prstGeom prst="triangle">
              <a:avLst>
                <a:gd fmla="val 50000" name="adj"/>
              </a:avLst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1" name="Google Shape;1081;p60"/>
          <p:cNvGrpSpPr/>
          <p:nvPr/>
        </p:nvGrpSpPr>
        <p:grpSpPr>
          <a:xfrm>
            <a:off x="1774265" y="1212113"/>
            <a:ext cx="521700" cy="616200"/>
            <a:chOff x="3572350" y="809875"/>
            <a:chExt cx="521700" cy="616200"/>
          </a:xfrm>
        </p:grpSpPr>
        <p:sp>
          <p:nvSpPr>
            <p:cNvPr id="1082" name="Google Shape;1082;p60"/>
            <p:cNvSpPr/>
            <p:nvPr/>
          </p:nvSpPr>
          <p:spPr>
            <a:xfrm>
              <a:off x="3572350" y="809875"/>
              <a:ext cx="521700" cy="61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3" name="Google Shape;1083;p60"/>
            <p:cNvGrpSpPr/>
            <p:nvPr/>
          </p:nvGrpSpPr>
          <p:grpSpPr>
            <a:xfrm>
              <a:off x="3631223" y="879508"/>
              <a:ext cx="396512" cy="375113"/>
              <a:chOff x="3500700" y="1779700"/>
              <a:chExt cx="1447125" cy="1369025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3500700" y="1779700"/>
                <a:ext cx="1440600" cy="1362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85" name="Google Shape;1085;p60"/>
              <p:cNvCxnSpPr/>
              <p:nvPr/>
            </p:nvCxnSpPr>
            <p:spPr>
              <a:xfrm>
                <a:off x="3507225" y="1792725"/>
                <a:ext cx="1440600" cy="134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6" name="Google Shape;1086;p60"/>
              <p:cNvCxnSpPr/>
              <p:nvPr/>
            </p:nvCxnSpPr>
            <p:spPr>
              <a:xfrm flipH="1">
                <a:off x="3500800" y="1792725"/>
                <a:ext cx="1440600" cy="135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087" name="Google Shape;1087;p60"/>
            <p:cNvSpPr/>
            <p:nvPr/>
          </p:nvSpPr>
          <p:spPr>
            <a:xfrm>
              <a:off x="3632196" y="1305250"/>
              <a:ext cx="394800" cy="8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0"/>
            <p:cNvSpPr/>
            <p:nvPr/>
          </p:nvSpPr>
          <p:spPr>
            <a:xfrm rot="10800000">
              <a:off x="3968502" y="1331568"/>
              <a:ext cx="33000" cy="28500"/>
            </a:xfrm>
            <a:prstGeom prst="triangle">
              <a:avLst>
                <a:gd fmla="val 50000" name="adj"/>
              </a:avLst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9" name="Google Shape;1089;p60"/>
          <p:cNvGrpSpPr/>
          <p:nvPr/>
        </p:nvGrpSpPr>
        <p:grpSpPr>
          <a:xfrm>
            <a:off x="2616380" y="1212113"/>
            <a:ext cx="521700" cy="616200"/>
            <a:chOff x="3572350" y="809875"/>
            <a:chExt cx="521700" cy="616200"/>
          </a:xfrm>
        </p:grpSpPr>
        <p:sp>
          <p:nvSpPr>
            <p:cNvPr id="1090" name="Google Shape;1090;p60"/>
            <p:cNvSpPr/>
            <p:nvPr/>
          </p:nvSpPr>
          <p:spPr>
            <a:xfrm>
              <a:off x="3572350" y="809875"/>
              <a:ext cx="521700" cy="61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1" name="Google Shape;1091;p60"/>
            <p:cNvGrpSpPr/>
            <p:nvPr/>
          </p:nvGrpSpPr>
          <p:grpSpPr>
            <a:xfrm>
              <a:off x="3631223" y="879508"/>
              <a:ext cx="396512" cy="375113"/>
              <a:chOff x="3500700" y="1779700"/>
              <a:chExt cx="1447125" cy="1369025"/>
            </a:xfrm>
          </p:grpSpPr>
          <p:sp>
            <p:nvSpPr>
              <p:cNvPr id="1092" name="Google Shape;1092;p60"/>
              <p:cNvSpPr/>
              <p:nvPr/>
            </p:nvSpPr>
            <p:spPr>
              <a:xfrm>
                <a:off x="3500700" y="1779700"/>
                <a:ext cx="1440600" cy="1362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93" name="Google Shape;1093;p60"/>
              <p:cNvCxnSpPr/>
              <p:nvPr/>
            </p:nvCxnSpPr>
            <p:spPr>
              <a:xfrm>
                <a:off x="3507225" y="1792725"/>
                <a:ext cx="1440600" cy="134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4" name="Google Shape;1094;p60"/>
              <p:cNvCxnSpPr/>
              <p:nvPr/>
            </p:nvCxnSpPr>
            <p:spPr>
              <a:xfrm flipH="1">
                <a:off x="3500800" y="1792725"/>
                <a:ext cx="1440600" cy="135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095" name="Google Shape;1095;p60"/>
            <p:cNvSpPr/>
            <p:nvPr/>
          </p:nvSpPr>
          <p:spPr>
            <a:xfrm>
              <a:off x="3632196" y="1305250"/>
              <a:ext cx="394800" cy="8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0"/>
            <p:cNvSpPr/>
            <p:nvPr/>
          </p:nvSpPr>
          <p:spPr>
            <a:xfrm rot="10800000">
              <a:off x="3968502" y="1331568"/>
              <a:ext cx="33000" cy="28500"/>
            </a:xfrm>
            <a:prstGeom prst="triangle">
              <a:avLst>
                <a:gd fmla="val 50000" name="adj"/>
              </a:avLst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0"/>
          <p:cNvGrpSpPr/>
          <p:nvPr/>
        </p:nvGrpSpPr>
        <p:grpSpPr>
          <a:xfrm>
            <a:off x="3458495" y="1212113"/>
            <a:ext cx="521700" cy="616200"/>
            <a:chOff x="3572350" y="809875"/>
            <a:chExt cx="521700" cy="616200"/>
          </a:xfrm>
        </p:grpSpPr>
        <p:sp>
          <p:nvSpPr>
            <p:cNvPr id="1098" name="Google Shape;1098;p60"/>
            <p:cNvSpPr/>
            <p:nvPr/>
          </p:nvSpPr>
          <p:spPr>
            <a:xfrm>
              <a:off x="3572350" y="809875"/>
              <a:ext cx="521700" cy="61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9" name="Google Shape;1099;p60"/>
            <p:cNvGrpSpPr/>
            <p:nvPr/>
          </p:nvGrpSpPr>
          <p:grpSpPr>
            <a:xfrm>
              <a:off x="3631223" y="879508"/>
              <a:ext cx="396512" cy="375113"/>
              <a:chOff x="3500700" y="1779700"/>
              <a:chExt cx="1447125" cy="1369025"/>
            </a:xfrm>
          </p:grpSpPr>
          <p:sp>
            <p:nvSpPr>
              <p:cNvPr id="1100" name="Google Shape;1100;p60"/>
              <p:cNvSpPr/>
              <p:nvPr/>
            </p:nvSpPr>
            <p:spPr>
              <a:xfrm>
                <a:off x="3500700" y="1779700"/>
                <a:ext cx="1440600" cy="1362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1" name="Google Shape;1101;p60"/>
              <p:cNvCxnSpPr/>
              <p:nvPr/>
            </p:nvCxnSpPr>
            <p:spPr>
              <a:xfrm>
                <a:off x="3507225" y="1792725"/>
                <a:ext cx="1440600" cy="134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2" name="Google Shape;1102;p60"/>
              <p:cNvCxnSpPr/>
              <p:nvPr/>
            </p:nvCxnSpPr>
            <p:spPr>
              <a:xfrm flipH="1">
                <a:off x="3500800" y="1792725"/>
                <a:ext cx="1440600" cy="135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03" name="Google Shape;1103;p60"/>
            <p:cNvSpPr/>
            <p:nvPr/>
          </p:nvSpPr>
          <p:spPr>
            <a:xfrm>
              <a:off x="3632196" y="1305250"/>
              <a:ext cx="394800" cy="8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0"/>
            <p:cNvSpPr/>
            <p:nvPr/>
          </p:nvSpPr>
          <p:spPr>
            <a:xfrm rot="10800000">
              <a:off x="3968502" y="1331568"/>
              <a:ext cx="33000" cy="28500"/>
            </a:xfrm>
            <a:prstGeom prst="triangle">
              <a:avLst>
                <a:gd fmla="val 50000" name="adj"/>
              </a:avLst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60"/>
          <p:cNvGrpSpPr/>
          <p:nvPr/>
        </p:nvGrpSpPr>
        <p:grpSpPr>
          <a:xfrm>
            <a:off x="4300600" y="1212113"/>
            <a:ext cx="521700" cy="845100"/>
            <a:chOff x="3572340" y="809875"/>
            <a:chExt cx="521700" cy="845100"/>
          </a:xfrm>
        </p:grpSpPr>
        <p:sp>
          <p:nvSpPr>
            <p:cNvPr id="1106" name="Google Shape;1106;p60"/>
            <p:cNvSpPr/>
            <p:nvPr/>
          </p:nvSpPr>
          <p:spPr>
            <a:xfrm>
              <a:off x="3572340" y="809875"/>
              <a:ext cx="521700" cy="845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7" name="Google Shape;1107;p60"/>
            <p:cNvGrpSpPr/>
            <p:nvPr/>
          </p:nvGrpSpPr>
          <p:grpSpPr>
            <a:xfrm>
              <a:off x="3631223" y="879508"/>
              <a:ext cx="396512" cy="375113"/>
              <a:chOff x="3500700" y="1779700"/>
              <a:chExt cx="1447125" cy="1369025"/>
            </a:xfrm>
          </p:grpSpPr>
          <p:sp>
            <p:nvSpPr>
              <p:cNvPr id="1108" name="Google Shape;1108;p60"/>
              <p:cNvSpPr/>
              <p:nvPr/>
            </p:nvSpPr>
            <p:spPr>
              <a:xfrm>
                <a:off x="3500700" y="1779700"/>
                <a:ext cx="1440600" cy="1362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9" name="Google Shape;1109;p60"/>
              <p:cNvCxnSpPr/>
              <p:nvPr/>
            </p:nvCxnSpPr>
            <p:spPr>
              <a:xfrm>
                <a:off x="3507225" y="1792725"/>
                <a:ext cx="1440600" cy="134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0" name="Google Shape;1110;p60"/>
              <p:cNvCxnSpPr/>
              <p:nvPr/>
            </p:nvCxnSpPr>
            <p:spPr>
              <a:xfrm flipH="1">
                <a:off x="3500800" y="1792725"/>
                <a:ext cx="1440600" cy="135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11" name="Google Shape;1111;p60"/>
            <p:cNvSpPr/>
            <p:nvPr/>
          </p:nvSpPr>
          <p:spPr>
            <a:xfrm>
              <a:off x="3632190" y="1305251"/>
              <a:ext cx="394800" cy="2982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0"/>
            <p:cNvSpPr/>
            <p:nvPr/>
          </p:nvSpPr>
          <p:spPr>
            <a:xfrm rot="10800000">
              <a:off x="3968502" y="1331568"/>
              <a:ext cx="33000" cy="28500"/>
            </a:xfrm>
            <a:prstGeom prst="triangle">
              <a:avLst>
                <a:gd fmla="val 50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3" name="Google Shape;1113;p60"/>
          <p:cNvGrpSpPr/>
          <p:nvPr/>
        </p:nvGrpSpPr>
        <p:grpSpPr>
          <a:xfrm>
            <a:off x="5142725" y="1212113"/>
            <a:ext cx="521700" cy="616200"/>
            <a:chOff x="3572350" y="809875"/>
            <a:chExt cx="521700" cy="616200"/>
          </a:xfrm>
        </p:grpSpPr>
        <p:sp>
          <p:nvSpPr>
            <p:cNvPr id="1114" name="Google Shape;1114;p60"/>
            <p:cNvSpPr/>
            <p:nvPr/>
          </p:nvSpPr>
          <p:spPr>
            <a:xfrm>
              <a:off x="3572350" y="809875"/>
              <a:ext cx="521700" cy="616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5" name="Google Shape;1115;p60"/>
            <p:cNvGrpSpPr/>
            <p:nvPr/>
          </p:nvGrpSpPr>
          <p:grpSpPr>
            <a:xfrm>
              <a:off x="3631223" y="879508"/>
              <a:ext cx="396512" cy="375113"/>
              <a:chOff x="3500700" y="1779700"/>
              <a:chExt cx="1447125" cy="1369025"/>
            </a:xfrm>
          </p:grpSpPr>
          <p:sp>
            <p:nvSpPr>
              <p:cNvPr id="1116" name="Google Shape;1116;p60"/>
              <p:cNvSpPr/>
              <p:nvPr/>
            </p:nvSpPr>
            <p:spPr>
              <a:xfrm>
                <a:off x="3500700" y="1779700"/>
                <a:ext cx="1440600" cy="13626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17" name="Google Shape;1117;p60"/>
              <p:cNvCxnSpPr/>
              <p:nvPr/>
            </p:nvCxnSpPr>
            <p:spPr>
              <a:xfrm>
                <a:off x="3507225" y="1792725"/>
                <a:ext cx="1440600" cy="134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8" name="Google Shape;1118;p60"/>
              <p:cNvCxnSpPr/>
              <p:nvPr/>
            </p:nvCxnSpPr>
            <p:spPr>
              <a:xfrm flipH="1">
                <a:off x="3500800" y="1792725"/>
                <a:ext cx="1440600" cy="135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19" name="Google Shape;1119;p60"/>
            <p:cNvSpPr/>
            <p:nvPr/>
          </p:nvSpPr>
          <p:spPr>
            <a:xfrm>
              <a:off x="3632196" y="1305250"/>
              <a:ext cx="394800" cy="8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0"/>
            <p:cNvSpPr/>
            <p:nvPr/>
          </p:nvSpPr>
          <p:spPr>
            <a:xfrm rot="10800000">
              <a:off x="3968502" y="1331568"/>
              <a:ext cx="33000" cy="28500"/>
            </a:xfrm>
            <a:prstGeom prst="triangle">
              <a:avLst>
                <a:gd fmla="val 50000" name="adj"/>
              </a:avLst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60"/>
          <p:cNvGrpSpPr/>
          <p:nvPr/>
        </p:nvGrpSpPr>
        <p:grpSpPr>
          <a:xfrm>
            <a:off x="932150" y="2126513"/>
            <a:ext cx="4732275" cy="616200"/>
            <a:chOff x="3724750" y="1263775"/>
            <a:chExt cx="4732275" cy="616200"/>
          </a:xfrm>
        </p:grpSpPr>
        <p:grpSp>
          <p:nvGrpSpPr>
            <p:cNvPr id="1122" name="Google Shape;1122;p60"/>
            <p:cNvGrpSpPr/>
            <p:nvPr/>
          </p:nvGrpSpPr>
          <p:grpSpPr>
            <a:xfrm>
              <a:off x="3724750" y="1263775"/>
              <a:ext cx="521700" cy="616200"/>
              <a:chOff x="3572350" y="809875"/>
              <a:chExt cx="521700" cy="616200"/>
            </a:xfrm>
          </p:grpSpPr>
          <p:sp>
            <p:nvSpPr>
              <p:cNvPr id="1123" name="Google Shape;1123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4" name="Google Shape;1124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125" name="Google Shape;1125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26" name="Google Shape;1126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7" name="Google Shape;1127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28" name="Google Shape;1128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0" name="Google Shape;1130;p60"/>
            <p:cNvGrpSpPr/>
            <p:nvPr/>
          </p:nvGrpSpPr>
          <p:grpSpPr>
            <a:xfrm>
              <a:off x="4566865" y="1263775"/>
              <a:ext cx="521700" cy="616200"/>
              <a:chOff x="3572350" y="809875"/>
              <a:chExt cx="521700" cy="616200"/>
            </a:xfrm>
          </p:grpSpPr>
          <p:sp>
            <p:nvSpPr>
              <p:cNvPr id="1131" name="Google Shape;1131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2" name="Google Shape;1132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133" name="Google Shape;1133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34" name="Google Shape;1134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5" name="Google Shape;1135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36" name="Google Shape;1136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8" name="Google Shape;1138;p60"/>
            <p:cNvGrpSpPr/>
            <p:nvPr/>
          </p:nvGrpSpPr>
          <p:grpSpPr>
            <a:xfrm>
              <a:off x="5408980" y="1263775"/>
              <a:ext cx="521700" cy="616200"/>
              <a:chOff x="3572350" y="809875"/>
              <a:chExt cx="521700" cy="616200"/>
            </a:xfrm>
          </p:grpSpPr>
          <p:sp>
            <p:nvSpPr>
              <p:cNvPr id="1139" name="Google Shape;1139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40" name="Google Shape;1140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141" name="Google Shape;1141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42" name="Google Shape;1142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43" name="Google Shape;1143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44" name="Google Shape;1144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6" name="Google Shape;1146;p60"/>
            <p:cNvGrpSpPr/>
            <p:nvPr/>
          </p:nvGrpSpPr>
          <p:grpSpPr>
            <a:xfrm>
              <a:off x="6251095" y="1263775"/>
              <a:ext cx="521700" cy="616200"/>
              <a:chOff x="3572350" y="809875"/>
              <a:chExt cx="521700" cy="616200"/>
            </a:xfrm>
          </p:grpSpPr>
          <p:sp>
            <p:nvSpPr>
              <p:cNvPr id="1147" name="Google Shape;1147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48" name="Google Shape;1148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149" name="Google Shape;1149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50" name="Google Shape;1150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1" name="Google Shape;1151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52" name="Google Shape;1152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4" name="Google Shape;1154;p60"/>
            <p:cNvGrpSpPr/>
            <p:nvPr/>
          </p:nvGrpSpPr>
          <p:grpSpPr>
            <a:xfrm>
              <a:off x="7093210" y="1263775"/>
              <a:ext cx="521700" cy="616200"/>
              <a:chOff x="3572350" y="809875"/>
              <a:chExt cx="521700" cy="616200"/>
            </a:xfrm>
          </p:grpSpPr>
          <p:sp>
            <p:nvSpPr>
              <p:cNvPr id="1155" name="Google Shape;1155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6" name="Google Shape;1156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157" name="Google Shape;1157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58" name="Google Shape;1158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59" name="Google Shape;1159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60" name="Google Shape;1160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2" name="Google Shape;1162;p60"/>
            <p:cNvGrpSpPr/>
            <p:nvPr/>
          </p:nvGrpSpPr>
          <p:grpSpPr>
            <a:xfrm>
              <a:off x="7935325" y="1263775"/>
              <a:ext cx="521700" cy="616200"/>
              <a:chOff x="3572350" y="809875"/>
              <a:chExt cx="521700" cy="616200"/>
            </a:xfrm>
          </p:grpSpPr>
          <p:sp>
            <p:nvSpPr>
              <p:cNvPr id="1163" name="Google Shape;1163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64" name="Google Shape;1164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165" name="Google Shape;1165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66" name="Google Shape;1166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7" name="Google Shape;1167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68" name="Google Shape;1168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70" name="Google Shape;1170;p60"/>
          <p:cNvGrpSpPr/>
          <p:nvPr/>
        </p:nvGrpSpPr>
        <p:grpSpPr>
          <a:xfrm>
            <a:off x="932150" y="3193313"/>
            <a:ext cx="4732275" cy="616200"/>
            <a:chOff x="3724750" y="1263775"/>
            <a:chExt cx="4732275" cy="616200"/>
          </a:xfrm>
        </p:grpSpPr>
        <p:grpSp>
          <p:nvGrpSpPr>
            <p:cNvPr id="1171" name="Google Shape;1171;p60"/>
            <p:cNvGrpSpPr/>
            <p:nvPr/>
          </p:nvGrpSpPr>
          <p:grpSpPr>
            <a:xfrm>
              <a:off x="3724750" y="1263775"/>
              <a:ext cx="521700" cy="616200"/>
              <a:chOff x="3572350" y="809875"/>
              <a:chExt cx="521700" cy="616200"/>
            </a:xfrm>
          </p:grpSpPr>
          <p:sp>
            <p:nvSpPr>
              <p:cNvPr id="1172" name="Google Shape;1172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3" name="Google Shape;1173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174" name="Google Shape;1174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75" name="Google Shape;1175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76" name="Google Shape;1176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77" name="Google Shape;1177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9" name="Google Shape;1179;p60"/>
            <p:cNvGrpSpPr/>
            <p:nvPr/>
          </p:nvGrpSpPr>
          <p:grpSpPr>
            <a:xfrm>
              <a:off x="4566865" y="1263775"/>
              <a:ext cx="521700" cy="616200"/>
              <a:chOff x="3572350" y="809875"/>
              <a:chExt cx="521700" cy="616200"/>
            </a:xfrm>
          </p:grpSpPr>
          <p:sp>
            <p:nvSpPr>
              <p:cNvPr id="1180" name="Google Shape;1180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1" name="Google Shape;1181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182" name="Google Shape;1182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83" name="Google Shape;1183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84" name="Google Shape;1184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85" name="Google Shape;1185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7" name="Google Shape;1187;p60"/>
            <p:cNvGrpSpPr/>
            <p:nvPr/>
          </p:nvGrpSpPr>
          <p:grpSpPr>
            <a:xfrm>
              <a:off x="5408980" y="1263775"/>
              <a:ext cx="521700" cy="616200"/>
              <a:chOff x="3572350" y="809875"/>
              <a:chExt cx="521700" cy="616200"/>
            </a:xfrm>
          </p:grpSpPr>
          <p:sp>
            <p:nvSpPr>
              <p:cNvPr id="1188" name="Google Shape;1188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9" name="Google Shape;1189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190" name="Google Shape;1190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91" name="Google Shape;1191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92" name="Google Shape;1192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93" name="Google Shape;1193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5" name="Google Shape;1195;p60"/>
            <p:cNvGrpSpPr/>
            <p:nvPr/>
          </p:nvGrpSpPr>
          <p:grpSpPr>
            <a:xfrm>
              <a:off x="6251095" y="1263775"/>
              <a:ext cx="521700" cy="616200"/>
              <a:chOff x="3572350" y="809875"/>
              <a:chExt cx="521700" cy="616200"/>
            </a:xfrm>
          </p:grpSpPr>
          <p:sp>
            <p:nvSpPr>
              <p:cNvPr id="1196" name="Google Shape;1196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97" name="Google Shape;1197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198" name="Google Shape;1198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99" name="Google Shape;1199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0" name="Google Shape;1200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201" name="Google Shape;1201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3" name="Google Shape;1203;p60"/>
            <p:cNvGrpSpPr/>
            <p:nvPr/>
          </p:nvGrpSpPr>
          <p:grpSpPr>
            <a:xfrm>
              <a:off x="7093210" y="1263775"/>
              <a:ext cx="521700" cy="616200"/>
              <a:chOff x="3572350" y="809875"/>
              <a:chExt cx="521700" cy="616200"/>
            </a:xfrm>
          </p:grpSpPr>
          <p:sp>
            <p:nvSpPr>
              <p:cNvPr id="1204" name="Google Shape;1204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05" name="Google Shape;1205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206" name="Google Shape;1206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207" name="Google Shape;1207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8" name="Google Shape;1208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209" name="Google Shape;1209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1" name="Google Shape;1211;p60"/>
            <p:cNvGrpSpPr/>
            <p:nvPr/>
          </p:nvGrpSpPr>
          <p:grpSpPr>
            <a:xfrm>
              <a:off x="7935325" y="1263775"/>
              <a:ext cx="521700" cy="616200"/>
              <a:chOff x="3572350" y="809875"/>
              <a:chExt cx="521700" cy="616200"/>
            </a:xfrm>
          </p:grpSpPr>
          <p:sp>
            <p:nvSpPr>
              <p:cNvPr id="1212" name="Google Shape;1212;p60"/>
              <p:cNvSpPr/>
              <p:nvPr/>
            </p:nvSpPr>
            <p:spPr>
              <a:xfrm>
                <a:off x="3572350" y="809875"/>
                <a:ext cx="521700" cy="6162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13" name="Google Shape;1213;p60"/>
              <p:cNvGrpSpPr/>
              <p:nvPr/>
            </p:nvGrpSpPr>
            <p:grpSpPr>
              <a:xfrm>
                <a:off x="3631223" y="879508"/>
                <a:ext cx="396512" cy="375113"/>
                <a:chOff x="3500700" y="1779700"/>
                <a:chExt cx="1447125" cy="1369025"/>
              </a:xfrm>
            </p:grpSpPr>
            <p:sp>
              <p:nvSpPr>
                <p:cNvPr id="1214" name="Google Shape;1214;p60"/>
                <p:cNvSpPr/>
                <p:nvPr/>
              </p:nvSpPr>
              <p:spPr>
                <a:xfrm>
                  <a:off x="3500700" y="1779700"/>
                  <a:ext cx="1440600" cy="13626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215" name="Google Shape;1215;p60"/>
                <p:cNvCxnSpPr/>
                <p:nvPr/>
              </p:nvCxnSpPr>
              <p:spPr>
                <a:xfrm>
                  <a:off x="3507225" y="1792725"/>
                  <a:ext cx="1440600" cy="134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16" name="Google Shape;1216;p60"/>
                <p:cNvCxnSpPr/>
                <p:nvPr/>
              </p:nvCxnSpPr>
              <p:spPr>
                <a:xfrm flipH="1">
                  <a:off x="3500800" y="1792725"/>
                  <a:ext cx="1440600" cy="135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217" name="Google Shape;1217;p60"/>
              <p:cNvSpPr/>
              <p:nvPr/>
            </p:nvSpPr>
            <p:spPr>
              <a:xfrm>
                <a:off x="3632196" y="1305250"/>
                <a:ext cx="394800" cy="8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60"/>
              <p:cNvSpPr/>
              <p:nvPr/>
            </p:nvSpPr>
            <p:spPr>
              <a:xfrm rot="10800000">
                <a:off x="3968502" y="1331568"/>
                <a:ext cx="33000" cy="28500"/>
              </a:xfrm>
              <a:prstGeom prst="triangle">
                <a:avLst>
                  <a:gd fmla="val 50000" name="adj"/>
                </a:avLst>
              </a:prstGeom>
              <a:solidFill>
                <a:srgbClr val="43434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19" name="Google Shape;1219;p60"/>
          <p:cNvSpPr/>
          <p:nvPr/>
        </p:nvSpPr>
        <p:spPr>
          <a:xfrm>
            <a:off x="5952850" y="972238"/>
            <a:ext cx="45600" cy="23337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60"/>
          <p:cNvSpPr/>
          <p:nvPr/>
        </p:nvSpPr>
        <p:spPr>
          <a:xfrm>
            <a:off x="3436525" y="1027605"/>
            <a:ext cx="543600" cy="146400"/>
          </a:xfrm>
          <a:prstGeom prst="wedgeRectCallout">
            <a:avLst>
              <a:gd fmla="val -20019" name="adj1"/>
              <a:gd fmla="val 175700" name="adj2"/>
            </a:avLst>
          </a:prstGeom>
          <a:solidFill>
            <a:srgbClr val="666666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CCCCCC"/>
              </a:solidFill>
            </a:endParaRPr>
          </a:p>
        </p:txBody>
      </p:sp>
      <p:sp>
        <p:nvSpPr>
          <p:cNvPr id="1221" name="Google Shape;1221;p60"/>
          <p:cNvSpPr/>
          <p:nvPr/>
        </p:nvSpPr>
        <p:spPr>
          <a:xfrm>
            <a:off x="4401581" y="1817569"/>
            <a:ext cx="316200" cy="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60"/>
          <p:cNvSpPr/>
          <p:nvPr/>
        </p:nvSpPr>
        <p:spPr>
          <a:xfrm>
            <a:off x="4401581" y="1858001"/>
            <a:ext cx="316200" cy="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60"/>
          <p:cNvSpPr/>
          <p:nvPr/>
        </p:nvSpPr>
        <p:spPr>
          <a:xfrm>
            <a:off x="4401581" y="1898434"/>
            <a:ext cx="316200" cy="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60"/>
          <p:cNvSpPr/>
          <p:nvPr/>
        </p:nvSpPr>
        <p:spPr>
          <a:xfrm>
            <a:off x="4401581" y="1938866"/>
            <a:ext cx="316200" cy="2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60"/>
          <p:cNvSpPr/>
          <p:nvPr/>
        </p:nvSpPr>
        <p:spPr>
          <a:xfrm>
            <a:off x="3463300" y="1066706"/>
            <a:ext cx="486000" cy="6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0"/>
          <p:cNvSpPr/>
          <p:nvPr/>
        </p:nvSpPr>
        <p:spPr>
          <a:xfrm>
            <a:off x="7069063" y="2622850"/>
            <a:ext cx="1017144" cy="78235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7" name="Google Shape;12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535" y="3551396"/>
            <a:ext cx="464782" cy="495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8" name="Google Shape;1228;p60"/>
          <p:cNvCxnSpPr>
            <a:stCxn id="1227" idx="3"/>
            <a:endCxn id="1226" idx="1"/>
          </p:cNvCxnSpPr>
          <p:nvPr/>
        </p:nvCxnSpPr>
        <p:spPr>
          <a:xfrm flipH="1" rot="10800000">
            <a:off x="7365318" y="3404498"/>
            <a:ext cx="212400" cy="394800"/>
          </a:xfrm>
          <a:prstGeom prst="curvedConnector2">
            <a:avLst/>
          </a:prstGeom>
          <a:noFill/>
          <a:ln cap="flat" cmpd="sng" w="9525">
            <a:solidFill>
              <a:srgbClr val="FF00FF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29" name="Google Shape;1229;p60"/>
          <p:cNvSpPr txBox="1"/>
          <p:nvPr/>
        </p:nvSpPr>
        <p:spPr>
          <a:xfrm>
            <a:off x="7577713" y="3468350"/>
            <a:ext cx="5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00"/>
              <a:t>10101101011100101010</a:t>
            </a:r>
            <a:endParaRPr b="1" sz="500"/>
          </a:p>
        </p:txBody>
      </p:sp>
      <p:sp>
        <p:nvSpPr>
          <p:cNvPr id="1230" name="Google Shape;1230;p60"/>
          <p:cNvSpPr/>
          <p:nvPr/>
        </p:nvSpPr>
        <p:spPr>
          <a:xfrm>
            <a:off x="2888925" y="3949150"/>
            <a:ext cx="729600" cy="29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00FF"/>
                </a:solidFill>
              </a:rPr>
              <a:t>normal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31" name="Google Shape;1231;p60"/>
          <p:cNvSpPr/>
          <p:nvPr/>
        </p:nvSpPr>
        <p:spPr>
          <a:xfrm>
            <a:off x="7205750" y="1610725"/>
            <a:ext cx="637200" cy="29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rgbClr val="FF00FF"/>
                </a:solidFill>
              </a:rPr>
              <a:t>low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32" name="Google Shape;1232;p60"/>
          <p:cNvSpPr/>
          <p:nvPr/>
        </p:nvSpPr>
        <p:spPr>
          <a:xfrm>
            <a:off x="3005301" y="1422525"/>
            <a:ext cx="1196700" cy="29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rgbClr val="FF00FF"/>
                </a:solidFill>
              </a:rPr>
              <a:t>immediate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33" name="Google Shape;1233;p60"/>
          <p:cNvSpPr/>
          <p:nvPr/>
        </p:nvSpPr>
        <p:spPr>
          <a:xfrm>
            <a:off x="3881338" y="2175725"/>
            <a:ext cx="1360200" cy="29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00FF"/>
                </a:solidFill>
              </a:rPr>
              <a:t>userBlocking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34" name="Google Shape;1234;p60"/>
          <p:cNvSpPr/>
          <p:nvPr/>
        </p:nvSpPr>
        <p:spPr>
          <a:xfrm>
            <a:off x="7212838" y="4094475"/>
            <a:ext cx="729600" cy="29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00FF"/>
                </a:solidFill>
              </a:rPr>
              <a:t>idle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35" name="Google Shape;1235;p60"/>
          <p:cNvSpPr txBox="1"/>
          <p:nvPr/>
        </p:nvSpPr>
        <p:spPr>
          <a:xfrm>
            <a:off x="6377274" y="3412169"/>
            <a:ext cx="6918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backup</a:t>
            </a:r>
            <a:endParaRPr b="1"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60"/>
          <p:cNvSpPr txBox="1"/>
          <p:nvPr/>
        </p:nvSpPr>
        <p:spPr>
          <a:xfrm>
            <a:off x="6562462" y="923450"/>
            <a:ext cx="6918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11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60"/>
          <p:cNvSpPr/>
          <p:nvPr/>
        </p:nvSpPr>
        <p:spPr>
          <a:xfrm>
            <a:off x="7315508" y="708950"/>
            <a:ext cx="266400" cy="737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60"/>
          <p:cNvSpPr/>
          <p:nvPr/>
        </p:nvSpPr>
        <p:spPr>
          <a:xfrm rot="10800000">
            <a:off x="7643154" y="708950"/>
            <a:ext cx="266400" cy="737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60"/>
          <p:cNvSpPr/>
          <p:nvPr/>
        </p:nvSpPr>
        <p:spPr>
          <a:xfrm>
            <a:off x="7894600" y="834650"/>
            <a:ext cx="4860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{ }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3" cy="484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2211870" y="4161250"/>
            <a:ext cx="45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  <a:latin typeface="DM Mono"/>
                <a:ea typeface="DM Mono"/>
                <a:cs typeface="DM Mono"/>
                <a:sym typeface="DM Mono"/>
              </a:rPr>
              <a:t>🔗 </a:t>
            </a:r>
            <a:r>
              <a:rPr lang="de" sz="1600" u="sng">
                <a:solidFill>
                  <a:schemeClr val="hlink"/>
                </a:solidFill>
                <a:latin typeface="DM Mono"/>
                <a:ea typeface="DM Mono"/>
                <a:cs typeface="DM Mono"/>
                <a:sym typeface="DM Mono"/>
                <a:hlinkClick r:id="rId3"/>
              </a:rPr>
              <a:t>RAIL model</a:t>
            </a:r>
            <a:endParaRPr sz="1600">
              <a:latin typeface="DM Mono"/>
              <a:ea typeface="DM Mono"/>
              <a:cs typeface="DM Mono"/>
              <a:sym typeface="DM Mono"/>
            </a:endParaRPr>
          </a:p>
        </p:txBody>
      </p:sp>
      <p:grpSp>
        <p:nvGrpSpPr>
          <p:cNvPr id="152" name="Google Shape;152;p26"/>
          <p:cNvGrpSpPr/>
          <p:nvPr/>
        </p:nvGrpSpPr>
        <p:grpSpPr>
          <a:xfrm>
            <a:off x="2331973" y="756000"/>
            <a:ext cx="1993774" cy="1085647"/>
            <a:chOff x="7657350" y="1081800"/>
            <a:chExt cx="1310400" cy="1017000"/>
          </a:xfrm>
        </p:grpSpPr>
        <p:sp>
          <p:nvSpPr>
            <p:cNvPr id="153" name="Google Shape;153;p26"/>
            <p:cNvSpPr txBox="1"/>
            <p:nvPr/>
          </p:nvSpPr>
          <p:spPr>
            <a:xfrm>
              <a:off x="7904577" y="1081800"/>
              <a:ext cx="8136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3200">
                  <a:solidFill>
                    <a:schemeClr val="dk1"/>
                  </a:solidFill>
                  <a:latin typeface="DM Mono"/>
                  <a:ea typeface="DM Mono"/>
                  <a:cs typeface="DM Mono"/>
                  <a:sym typeface="DM Mono"/>
                </a:rPr>
                <a:t>😍</a:t>
              </a:r>
              <a:endParaRPr sz="3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endParaRPr>
            </a:p>
          </p:txBody>
        </p:sp>
        <p:sp>
          <p:nvSpPr>
            <p:cNvPr id="154" name="Google Shape;154;p26"/>
            <p:cNvSpPr txBox="1"/>
            <p:nvPr/>
          </p:nvSpPr>
          <p:spPr>
            <a:xfrm>
              <a:off x="7657350" y="1637400"/>
              <a:ext cx="13104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>
                  <a:latin typeface="DM Mono"/>
                  <a:ea typeface="DM Mono"/>
                  <a:cs typeface="DM Mono"/>
                  <a:sym typeface="DM Mono"/>
                </a:rPr>
                <a:t>&lt; 16 ms</a:t>
              </a:r>
              <a:endParaRPr sz="2000">
                <a:latin typeface="DM Mono"/>
                <a:ea typeface="DM Mono"/>
                <a:cs typeface="DM Mono"/>
                <a:sym typeface="DM Mono"/>
              </a:endParaRPr>
            </a:p>
          </p:txBody>
        </p:sp>
      </p:grpSp>
      <p:grpSp>
        <p:nvGrpSpPr>
          <p:cNvPr id="155" name="Google Shape;155;p26"/>
          <p:cNvGrpSpPr/>
          <p:nvPr/>
        </p:nvGrpSpPr>
        <p:grpSpPr>
          <a:xfrm>
            <a:off x="4957751" y="756800"/>
            <a:ext cx="1896550" cy="1084046"/>
            <a:chOff x="5871625" y="1083300"/>
            <a:chExt cx="1246500" cy="1015500"/>
          </a:xfrm>
        </p:grpSpPr>
        <p:sp>
          <p:nvSpPr>
            <p:cNvPr id="156" name="Google Shape;156;p26"/>
            <p:cNvSpPr txBox="1"/>
            <p:nvPr/>
          </p:nvSpPr>
          <p:spPr>
            <a:xfrm>
              <a:off x="6088075" y="1083300"/>
              <a:ext cx="8136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3200">
                  <a:solidFill>
                    <a:schemeClr val="dk1"/>
                  </a:solidFill>
                  <a:latin typeface="DM Mono"/>
                  <a:ea typeface="DM Mono"/>
                  <a:cs typeface="DM Mono"/>
                  <a:sym typeface="DM Mono"/>
                </a:rPr>
                <a:t>🙂</a:t>
              </a:r>
              <a:endParaRPr sz="3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endParaRPr>
            </a:p>
          </p:txBody>
        </p:sp>
        <p:sp>
          <p:nvSpPr>
            <p:cNvPr id="157" name="Google Shape;157;p26"/>
            <p:cNvSpPr txBox="1"/>
            <p:nvPr/>
          </p:nvSpPr>
          <p:spPr>
            <a:xfrm>
              <a:off x="5871625" y="1637400"/>
              <a:ext cx="1246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>
                  <a:latin typeface="DM Mono"/>
                  <a:ea typeface="DM Mono"/>
                  <a:cs typeface="DM Mono"/>
                  <a:sym typeface="DM Mono"/>
                </a:rPr>
                <a:t>&lt; </a:t>
              </a:r>
              <a:r>
                <a:rPr lang="de" sz="2000">
                  <a:latin typeface="DM Mono"/>
                  <a:ea typeface="DM Mono"/>
                  <a:cs typeface="DM Mono"/>
                  <a:sym typeface="DM Mono"/>
                </a:rPr>
                <a:t>100 ms</a:t>
              </a:r>
              <a:endParaRPr sz="2000">
                <a:latin typeface="DM Mono"/>
                <a:ea typeface="DM Mono"/>
                <a:cs typeface="DM Mono"/>
                <a:sym typeface="DM Mono"/>
              </a:endParaRPr>
            </a:p>
          </p:txBody>
        </p:sp>
      </p:grpSp>
      <p:grpSp>
        <p:nvGrpSpPr>
          <p:cNvPr id="158" name="Google Shape;158;p26"/>
          <p:cNvGrpSpPr/>
          <p:nvPr/>
        </p:nvGrpSpPr>
        <p:grpSpPr>
          <a:xfrm>
            <a:off x="633659" y="2421490"/>
            <a:ext cx="2004272" cy="1084060"/>
            <a:chOff x="4478100" y="1083288"/>
            <a:chExt cx="1317300" cy="1015513"/>
          </a:xfrm>
        </p:grpSpPr>
        <p:sp>
          <p:nvSpPr>
            <p:cNvPr id="159" name="Google Shape;159;p26"/>
            <p:cNvSpPr txBox="1"/>
            <p:nvPr/>
          </p:nvSpPr>
          <p:spPr>
            <a:xfrm>
              <a:off x="4729950" y="1083288"/>
              <a:ext cx="8136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3200">
                  <a:solidFill>
                    <a:schemeClr val="dk1"/>
                  </a:solidFill>
                  <a:latin typeface="DM Mono"/>
                  <a:ea typeface="DM Mono"/>
                  <a:cs typeface="DM Mono"/>
                  <a:sym typeface="DM Mono"/>
                </a:rPr>
                <a:t>😐</a:t>
              </a:r>
              <a:endParaRPr sz="3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endParaRPr>
            </a:p>
          </p:txBody>
        </p:sp>
        <p:sp>
          <p:nvSpPr>
            <p:cNvPr id="160" name="Google Shape;160;p26"/>
            <p:cNvSpPr txBox="1"/>
            <p:nvPr/>
          </p:nvSpPr>
          <p:spPr>
            <a:xfrm>
              <a:off x="4478100" y="1637400"/>
              <a:ext cx="13173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>
                  <a:latin typeface="DM Mono"/>
                  <a:ea typeface="DM Mono"/>
                  <a:cs typeface="DM Mono"/>
                  <a:sym typeface="DM Mono"/>
                </a:rPr>
                <a:t>&lt; 1000 ms</a:t>
              </a:r>
              <a:endParaRPr sz="2000">
                <a:latin typeface="DM Mono"/>
                <a:ea typeface="DM Mono"/>
                <a:cs typeface="DM Mono"/>
                <a:sym typeface="DM Mono"/>
              </a:endParaRPr>
            </a:p>
          </p:txBody>
        </p:sp>
      </p:grpSp>
      <p:grpSp>
        <p:nvGrpSpPr>
          <p:cNvPr id="161" name="Google Shape;161;p26"/>
          <p:cNvGrpSpPr/>
          <p:nvPr/>
        </p:nvGrpSpPr>
        <p:grpSpPr>
          <a:xfrm>
            <a:off x="3582832" y="2409974"/>
            <a:ext cx="2004272" cy="1084046"/>
            <a:chOff x="2872000" y="1083300"/>
            <a:chExt cx="1317300" cy="1015500"/>
          </a:xfrm>
        </p:grpSpPr>
        <p:sp>
          <p:nvSpPr>
            <p:cNvPr id="162" name="Google Shape;162;p26"/>
            <p:cNvSpPr txBox="1"/>
            <p:nvPr/>
          </p:nvSpPr>
          <p:spPr>
            <a:xfrm>
              <a:off x="3123850" y="1083300"/>
              <a:ext cx="8136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3200">
                  <a:solidFill>
                    <a:schemeClr val="dk1"/>
                  </a:solidFill>
                  <a:latin typeface="DM Mono"/>
                  <a:ea typeface="DM Mono"/>
                  <a:cs typeface="DM Mono"/>
                  <a:sym typeface="DM Mono"/>
                </a:rPr>
                <a:t>🥱</a:t>
              </a:r>
              <a:endParaRPr sz="3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endParaRPr>
            </a:p>
          </p:txBody>
        </p:sp>
        <p:sp>
          <p:nvSpPr>
            <p:cNvPr id="163" name="Google Shape;163;p26"/>
            <p:cNvSpPr txBox="1"/>
            <p:nvPr/>
          </p:nvSpPr>
          <p:spPr>
            <a:xfrm>
              <a:off x="2872000" y="1637400"/>
              <a:ext cx="13173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2000">
                  <a:latin typeface="DM Mono"/>
                  <a:ea typeface="DM Mono"/>
                  <a:cs typeface="DM Mono"/>
                  <a:sym typeface="DM Mono"/>
                </a:rPr>
                <a:t>&gt;</a:t>
              </a:r>
              <a:r>
                <a:rPr lang="de" sz="2000">
                  <a:latin typeface="DM Mono"/>
                  <a:ea typeface="DM Mono"/>
                  <a:cs typeface="DM Mono"/>
                  <a:sym typeface="DM Mono"/>
                </a:rPr>
                <a:t> 1000 ms</a:t>
              </a:r>
              <a:endParaRPr sz="2000">
                <a:latin typeface="DM Mono"/>
                <a:ea typeface="DM Mono"/>
                <a:cs typeface="DM Mono"/>
                <a:sym typeface="DM Mono"/>
              </a:endParaRPr>
            </a:p>
          </p:txBody>
        </p:sp>
      </p:grpSp>
      <p:grpSp>
        <p:nvGrpSpPr>
          <p:cNvPr id="164" name="Google Shape;164;p26"/>
          <p:cNvGrpSpPr/>
          <p:nvPr/>
        </p:nvGrpSpPr>
        <p:grpSpPr>
          <a:xfrm>
            <a:off x="6532004" y="2433032"/>
            <a:ext cx="1822605" cy="1045616"/>
            <a:chOff x="1161500" y="1104900"/>
            <a:chExt cx="1197900" cy="979500"/>
          </a:xfrm>
        </p:grpSpPr>
        <p:sp>
          <p:nvSpPr>
            <p:cNvPr id="165" name="Google Shape;165;p26"/>
            <p:cNvSpPr txBox="1"/>
            <p:nvPr/>
          </p:nvSpPr>
          <p:spPr>
            <a:xfrm>
              <a:off x="1161500" y="1637400"/>
              <a:ext cx="1197900" cy="44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900">
                  <a:latin typeface="DM Mono"/>
                  <a:ea typeface="DM Mono"/>
                  <a:cs typeface="DM Mono"/>
                  <a:sym typeface="DM Mono"/>
                </a:rPr>
                <a:t>&gt; 10 000 ms</a:t>
              </a:r>
              <a:endParaRPr sz="1900">
                <a:latin typeface="DM Mono"/>
                <a:ea typeface="DM Mono"/>
                <a:cs typeface="DM Mono"/>
                <a:sym typeface="DM Mono"/>
              </a:endParaRPr>
            </a:p>
          </p:txBody>
        </p:sp>
        <p:sp>
          <p:nvSpPr>
            <p:cNvPr id="166" name="Google Shape;166;p26"/>
            <p:cNvSpPr txBox="1"/>
            <p:nvPr/>
          </p:nvSpPr>
          <p:spPr>
            <a:xfrm>
              <a:off x="1353650" y="1104900"/>
              <a:ext cx="8136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3200">
                  <a:solidFill>
                    <a:schemeClr val="dk1"/>
                  </a:solidFill>
                  <a:latin typeface="DM Mono"/>
                  <a:ea typeface="DM Mono"/>
                  <a:cs typeface="DM Mono"/>
                  <a:sym typeface="DM Mono"/>
                </a:rPr>
                <a:t>🖕</a:t>
              </a:r>
              <a:endParaRPr sz="3200">
                <a:solidFill>
                  <a:schemeClr val="dk1"/>
                </a:solidFill>
                <a:latin typeface="DM Mono"/>
                <a:ea typeface="DM Mono"/>
                <a:cs typeface="DM Mono"/>
                <a:sym typeface="DM Mono"/>
              </a:endParaRPr>
            </a:p>
          </p:txBody>
        </p:sp>
      </p:grpSp>
      <p:sp>
        <p:nvSpPr>
          <p:cNvPr id="167" name="Google Shape;167;p26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Focus on the user: Task response times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428" y="1120696"/>
            <a:ext cx="3032550" cy="36641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250" name="Google Shape;1250;p62"/>
          <p:cNvSpPr/>
          <p:nvPr/>
        </p:nvSpPr>
        <p:spPr>
          <a:xfrm>
            <a:off x="1325100" y="2035075"/>
            <a:ext cx="2491800" cy="2615400"/>
          </a:xfrm>
          <a:prstGeom prst="rect">
            <a:avLst/>
          </a:prstGeom>
          <a:solidFill>
            <a:srgbClr val="FFFFFF">
              <a:alpha val="7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62"/>
          <p:cNvSpPr/>
          <p:nvPr/>
        </p:nvSpPr>
        <p:spPr>
          <a:xfrm>
            <a:off x="867900" y="1729975"/>
            <a:ext cx="350400" cy="8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2" name="Google Shape;125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2228" y="1120696"/>
            <a:ext cx="3032550" cy="36641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253" name="Google Shape;1253;p62"/>
          <p:cNvSpPr/>
          <p:nvPr/>
        </p:nvSpPr>
        <p:spPr>
          <a:xfrm>
            <a:off x="5820900" y="1348975"/>
            <a:ext cx="2491800" cy="330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62"/>
          <p:cNvSpPr/>
          <p:nvPr/>
        </p:nvSpPr>
        <p:spPr>
          <a:xfrm>
            <a:off x="5363700" y="1899125"/>
            <a:ext cx="350400" cy="633300"/>
          </a:xfrm>
          <a:prstGeom prst="rect">
            <a:avLst/>
          </a:prstGeom>
          <a:solidFill>
            <a:srgbClr val="FFFFFF">
              <a:alpha val="76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55" name="Google Shape;1255;p62"/>
          <p:cNvSpPr/>
          <p:nvPr/>
        </p:nvSpPr>
        <p:spPr>
          <a:xfrm>
            <a:off x="917650" y="2675100"/>
            <a:ext cx="555300" cy="555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1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256" name="Google Shape;1256;p62"/>
          <p:cNvSpPr/>
          <p:nvPr/>
        </p:nvSpPr>
        <p:spPr>
          <a:xfrm>
            <a:off x="2293350" y="2675100"/>
            <a:ext cx="555300" cy="555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2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257" name="Google Shape;1257;p62"/>
          <p:cNvSpPr/>
          <p:nvPr/>
        </p:nvSpPr>
        <p:spPr>
          <a:xfrm>
            <a:off x="5337250" y="2675100"/>
            <a:ext cx="555300" cy="555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2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258" name="Google Shape;1258;p62"/>
          <p:cNvSpPr/>
          <p:nvPr/>
        </p:nvSpPr>
        <p:spPr>
          <a:xfrm>
            <a:off x="6712950" y="2675100"/>
            <a:ext cx="555300" cy="5553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chemeClr val="lt1"/>
                </a:solidFill>
              </a:rPr>
              <a:t>1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259" name="Google Shape;1259;p62"/>
          <p:cNvSpPr txBox="1"/>
          <p:nvPr>
            <p:ph idx="4294967295" type="title"/>
          </p:nvPr>
        </p:nvSpPr>
        <p:spPr>
          <a:xfrm>
            <a:off x="311700" y="2926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320"/>
              <a:t>Default </a:t>
            </a:r>
            <a:endParaRPr sz="2320"/>
          </a:p>
        </p:txBody>
      </p:sp>
      <p:sp>
        <p:nvSpPr>
          <p:cNvPr id="1260" name="Google Shape;1260;p62"/>
          <p:cNvSpPr txBox="1"/>
          <p:nvPr>
            <p:ph idx="4294967295" type="title"/>
          </p:nvPr>
        </p:nvSpPr>
        <p:spPr>
          <a:xfrm>
            <a:off x="4731300" y="2926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320"/>
              <a:t>Prioritisation</a:t>
            </a:r>
            <a:endParaRPr sz="232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3"/>
          <p:cNvSpPr txBox="1"/>
          <p:nvPr>
            <p:ph type="title"/>
          </p:nvPr>
        </p:nvSpPr>
        <p:spPr>
          <a:xfrm>
            <a:off x="311700" y="2150850"/>
            <a:ext cx="66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/>
              <a:t>Demo &amp; Exercise</a:t>
            </a:r>
            <a:br>
              <a:rPr lang="de" sz="4800"/>
            </a:br>
            <a:r>
              <a:rPr lang="de" sz="4800"/>
              <a:t>Time!</a:t>
            </a:r>
            <a:br>
              <a:rPr lang="de" sz="4800"/>
            </a:br>
            <a:r>
              <a:rPr lang="de" sz="1800"/>
              <a:t>Prioritize Work with Strategies</a:t>
            </a:r>
            <a:endParaRPr sz="3000"/>
          </a:p>
        </p:txBody>
      </p:sp>
      <p:pic>
        <p:nvPicPr>
          <p:cNvPr id="1266" name="Google Shape;126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725" y="643325"/>
            <a:ext cx="3713750" cy="37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64"/>
          <p:cNvSpPr txBox="1"/>
          <p:nvPr>
            <p:ph type="ctrTitle"/>
          </p:nvPr>
        </p:nvSpPr>
        <p:spPr>
          <a:xfrm>
            <a:off x="317875" y="2038045"/>
            <a:ext cx="8520600" cy="69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latin typeface="Roboto"/>
                <a:ea typeface="Roboto"/>
                <a:cs typeface="Roboto"/>
                <a:sym typeface="Roboto"/>
              </a:rPr>
              <a:t>Demo: </a:t>
            </a:r>
            <a:r>
              <a:rPr lang="de" sz="3377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https://stackblitz.com/edit/angular-ivy-1vfpoe</a:t>
            </a:r>
            <a:endParaRPr sz="3377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2" name="Google Shape;1272;p64"/>
          <p:cNvSpPr/>
          <p:nvPr/>
        </p:nvSpPr>
        <p:spPr>
          <a:xfrm>
            <a:off x="5771128" y="4632313"/>
            <a:ext cx="2523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64"/>
          <p:cNvSpPr/>
          <p:nvPr/>
        </p:nvSpPr>
        <p:spPr>
          <a:xfrm>
            <a:off x="361717" y="4632313"/>
            <a:ext cx="2523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64"/>
          <p:cNvSpPr/>
          <p:nvPr/>
        </p:nvSpPr>
        <p:spPr>
          <a:xfrm>
            <a:off x="1664400" y="4632313"/>
            <a:ext cx="5625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64"/>
          <p:cNvSpPr/>
          <p:nvPr/>
        </p:nvSpPr>
        <p:spPr>
          <a:xfrm>
            <a:off x="3612827" y="4632313"/>
            <a:ext cx="6279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64"/>
          <p:cNvSpPr/>
          <p:nvPr/>
        </p:nvSpPr>
        <p:spPr>
          <a:xfrm>
            <a:off x="870485" y="4632313"/>
            <a:ext cx="2523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64"/>
          <p:cNvSpPr/>
          <p:nvPr/>
        </p:nvSpPr>
        <p:spPr>
          <a:xfrm>
            <a:off x="2694002" y="4632313"/>
            <a:ext cx="3252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64"/>
          <p:cNvSpPr/>
          <p:nvPr/>
        </p:nvSpPr>
        <p:spPr>
          <a:xfrm>
            <a:off x="7278159" y="4632313"/>
            <a:ext cx="1524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64"/>
          <p:cNvSpPr/>
          <p:nvPr/>
        </p:nvSpPr>
        <p:spPr>
          <a:xfrm>
            <a:off x="1439441" y="4632313"/>
            <a:ext cx="1524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80" name="Google Shape;1280;p64"/>
          <p:cNvSpPr/>
          <p:nvPr/>
        </p:nvSpPr>
        <p:spPr>
          <a:xfrm>
            <a:off x="664815" y="4632313"/>
            <a:ext cx="1524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81" name="Google Shape;1281;p64"/>
          <p:cNvSpPr/>
          <p:nvPr/>
        </p:nvSpPr>
        <p:spPr>
          <a:xfrm>
            <a:off x="361725" y="4340071"/>
            <a:ext cx="879000" cy="1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64"/>
          <p:cNvSpPr/>
          <p:nvPr/>
        </p:nvSpPr>
        <p:spPr>
          <a:xfrm>
            <a:off x="1440850" y="4340071"/>
            <a:ext cx="879000" cy="1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64"/>
          <p:cNvSpPr/>
          <p:nvPr/>
        </p:nvSpPr>
        <p:spPr>
          <a:xfrm>
            <a:off x="2519976" y="4340071"/>
            <a:ext cx="879000" cy="1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64"/>
          <p:cNvSpPr/>
          <p:nvPr/>
        </p:nvSpPr>
        <p:spPr>
          <a:xfrm>
            <a:off x="3599101" y="4340071"/>
            <a:ext cx="879000" cy="1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64"/>
          <p:cNvSpPr/>
          <p:nvPr/>
        </p:nvSpPr>
        <p:spPr>
          <a:xfrm>
            <a:off x="4678227" y="4340071"/>
            <a:ext cx="879000" cy="1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64"/>
          <p:cNvSpPr/>
          <p:nvPr/>
        </p:nvSpPr>
        <p:spPr>
          <a:xfrm>
            <a:off x="5757352" y="4340071"/>
            <a:ext cx="879000" cy="1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64"/>
          <p:cNvSpPr/>
          <p:nvPr/>
        </p:nvSpPr>
        <p:spPr>
          <a:xfrm>
            <a:off x="6836477" y="4340071"/>
            <a:ext cx="879000" cy="1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8" name="Google Shape;1288;p64"/>
          <p:cNvCxnSpPr/>
          <p:nvPr/>
        </p:nvCxnSpPr>
        <p:spPr>
          <a:xfrm>
            <a:off x="1340800" y="4340074"/>
            <a:ext cx="0" cy="426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64"/>
          <p:cNvCxnSpPr/>
          <p:nvPr/>
        </p:nvCxnSpPr>
        <p:spPr>
          <a:xfrm>
            <a:off x="2419925" y="4340074"/>
            <a:ext cx="0" cy="426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64"/>
          <p:cNvCxnSpPr/>
          <p:nvPr/>
        </p:nvCxnSpPr>
        <p:spPr>
          <a:xfrm>
            <a:off x="3499050" y="4340074"/>
            <a:ext cx="0" cy="426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64"/>
          <p:cNvCxnSpPr/>
          <p:nvPr/>
        </p:nvCxnSpPr>
        <p:spPr>
          <a:xfrm>
            <a:off x="4578175" y="4340074"/>
            <a:ext cx="0" cy="426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64"/>
          <p:cNvCxnSpPr/>
          <p:nvPr/>
        </p:nvCxnSpPr>
        <p:spPr>
          <a:xfrm>
            <a:off x="5657300" y="4340074"/>
            <a:ext cx="0" cy="426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64"/>
          <p:cNvCxnSpPr/>
          <p:nvPr/>
        </p:nvCxnSpPr>
        <p:spPr>
          <a:xfrm>
            <a:off x="6736425" y="4340074"/>
            <a:ext cx="0" cy="426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94" name="Google Shape;1294;p64"/>
          <p:cNvSpPr/>
          <p:nvPr/>
        </p:nvSpPr>
        <p:spPr>
          <a:xfrm>
            <a:off x="4698012" y="4632313"/>
            <a:ext cx="1524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64"/>
          <p:cNvSpPr/>
          <p:nvPr/>
        </p:nvSpPr>
        <p:spPr>
          <a:xfrm>
            <a:off x="2541226" y="4632313"/>
            <a:ext cx="1011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64"/>
          <p:cNvSpPr/>
          <p:nvPr/>
        </p:nvSpPr>
        <p:spPr>
          <a:xfrm>
            <a:off x="6079541" y="4632313"/>
            <a:ext cx="3909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64"/>
          <p:cNvSpPr/>
          <p:nvPr/>
        </p:nvSpPr>
        <p:spPr>
          <a:xfrm>
            <a:off x="4900563" y="4632313"/>
            <a:ext cx="3252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64"/>
          <p:cNvSpPr/>
          <p:nvPr/>
        </p:nvSpPr>
        <p:spPr>
          <a:xfrm>
            <a:off x="6836485" y="4632313"/>
            <a:ext cx="3909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64"/>
          <p:cNvSpPr/>
          <p:nvPr/>
        </p:nvSpPr>
        <p:spPr>
          <a:xfrm>
            <a:off x="7483317" y="4632313"/>
            <a:ext cx="1524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64"/>
          <p:cNvSpPr/>
          <p:nvPr/>
        </p:nvSpPr>
        <p:spPr>
          <a:xfrm>
            <a:off x="7903277" y="4340071"/>
            <a:ext cx="879000" cy="1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1" name="Google Shape;1301;p64"/>
          <p:cNvCxnSpPr/>
          <p:nvPr/>
        </p:nvCxnSpPr>
        <p:spPr>
          <a:xfrm>
            <a:off x="7803225" y="4340074"/>
            <a:ext cx="0" cy="426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02" name="Google Shape;1302;p64"/>
          <p:cNvSpPr/>
          <p:nvPr/>
        </p:nvSpPr>
        <p:spPr>
          <a:xfrm>
            <a:off x="7903285" y="4632313"/>
            <a:ext cx="3909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64"/>
          <p:cNvSpPr/>
          <p:nvPr/>
        </p:nvSpPr>
        <p:spPr>
          <a:xfrm>
            <a:off x="8349624" y="4632313"/>
            <a:ext cx="1524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64"/>
          <p:cNvGrpSpPr/>
          <p:nvPr/>
        </p:nvGrpSpPr>
        <p:grpSpPr>
          <a:xfrm>
            <a:off x="1396999" y="183858"/>
            <a:ext cx="7341388" cy="72017"/>
            <a:chOff x="-2845676" y="2808800"/>
            <a:chExt cx="7341388" cy="72017"/>
          </a:xfrm>
        </p:grpSpPr>
        <p:sp>
          <p:nvSpPr>
            <p:cNvPr id="1305" name="Google Shape;1305;p64"/>
            <p:cNvSpPr/>
            <p:nvPr/>
          </p:nvSpPr>
          <p:spPr>
            <a:xfrm>
              <a:off x="-2845676" y="2808817"/>
              <a:ext cx="7341300" cy="720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64"/>
            <p:cNvSpPr/>
            <p:nvPr/>
          </p:nvSpPr>
          <p:spPr>
            <a:xfrm>
              <a:off x="4423712" y="2808800"/>
              <a:ext cx="72000" cy="720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64"/>
          <p:cNvSpPr/>
          <p:nvPr/>
        </p:nvSpPr>
        <p:spPr>
          <a:xfrm>
            <a:off x="3845924" y="626246"/>
            <a:ext cx="2610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64"/>
          <p:cNvSpPr/>
          <p:nvPr/>
        </p:nvSpPr>
        <p:spPr>
          <a:xfrm>
            <a:off x="317875" y="626246"/>
            <a:ext cx="2610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64"/>
          <p:cNvSpPr/>
          <p:nvPr/>
        </p:nvSpPr>
        <p:spPr>
          <a:xfrm>
            <a:off x="1369627" y="626246"/>
            <a:ext cx="5823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64"/>
          <p:cNvSpPr/>
          <p:nvPr/>
        </p:nvSpPr>
        <p:spPr>
          <a:xfrm>
            <a:off x="2552575" y="626246"/>
            <a:ext cx="6501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64"/>
          <p:cNvSpPr/>
          <p:nvPr/>
        </p:nvSpPr>
        <p:spPr>
          <a:xfrm>
            <a:off x="844528" y="626246"/>
            <a:ext cx="2610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64"/>
          <p:cNvSpPr/>
          <p:nvPr/>
        </p:nvSpPr>
        <p:spPr>
          <a:xfrm>
            <a:off x="2161110" y="626246"/>
            <a:ext cx="3366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64"/>
          <p:cNvSpPr/>
          <p:nvPr/>
        </p:nvSpPr>
        <p:spPr>
          <a:xfrm>
            <a:off x="5084089" y="626246"/>
            <a:ext cx="1578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64"/>
          <p:cNvSpPr/>
          <p:nvPr/>
        </p:nvSpPr>
        <p:spPr>
          <a:xfrm>
            <a:off x="1160812" y="626246"/>
            <a:ext cx="1578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15" name="Google Shape;1315;p64"/>
          <p:cNvSpPr/>
          <p:nvPr/>
        </p:nvSpPr>
        <p:spPr>
          <a:xfrm>
            <a:off x="631628" y="626246"/>
            <a:ext cx="1578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16" name="Google Shape;1316;p64"/>
          <p:cNvSpPr/>
          <p:nvPr/>
        </p:nvSpPr>
        <p:spPr>
          <a:xfrm>
            <a:off x="3247692" y="626246"/>
            <a:ext cx="1578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64"/>
          <p:cNvSpPr/>
          <p:nvPr/>
        </p:nvSpPr>
        <p:spPr>
          <a:xfrm>
            <a:off x="2002963" y="626246"/>
            <a:ext cx="1047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64"/>
          <p:cNvSpPr/>
          <p:nvPr/>
        </p:nvSpPr>
        <p:spPr>
          <a:xfrm>
            <a:off x="4165179" y="626246"/>
            <a:ext cx="4047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64"/>
          <p:cNvSpPr/>
          <p:nvPr/>
        </p:nvSpPr>
        <p:spPr>
          <a:xfrm>
            <a:off x="3457364" y="626246"/>
            <a:ext cx="3366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64"/>
          <p:cNvSpPr/>
          <p:nvPr/>
        </p:nvSpPr>
        <p:spPr>
          <a:xfrm>
            <a:off x="4626889" y="626246"/>
            <a:ext cx="4047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64"/>
          <p:cNvSpPr/>
          <p:nvPr/>
        </p:nvSpPr>
        <p:spPr>
          <a:xfrm>
            <a:off x="5296459" y="626246"/>
            <a:ext cx="1578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64"/>
          <p:cNvSpPr/>
          <p:nvPr/>
        </p:nvSpPr>
        <p:spPr>
          <a:xfrm>
            <a:off x="317869" y="334000"/>
            <a:ext cx="8426700" cy="183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64"/>
          <p:cNvSpPr/>
          <p:nvPr/>
        </p:nvSpPr>
        <p:spPr>
          <a:xfrm>
            <a:off x="5713027" y="626246"/>
            <a:ext cx="5823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64"/>
          <p:cNvSpPr/>
          <p:nvPr/>
        </p:nvSpPr>
        <p:spPr>
          <a:xfrm>
            <a:off x="6895975" y="626246"/>
            <a:ext cx="6501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64"/>
          <p:cNvSpPr/>
          <p:nvPr/>
        </p:nvSpPr>
        <p:spPr>
          <a:xfrm>
            <a:off x="6504510" y="626246"/>
            <a:ext cx="3366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64"/>
          <p:cNvSpPr/>
          <p:nvPr/>
        </p:nvSpPr>
        <p:spPr>
          <a:xfrm>
            <a:off x="5504212" y="626246"/>
            <a:ext cx="1578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27" name="Google Shape;1327;p64"/>
          <p:cNvSpPr/>
          <p:nvPr/>
        </p:nvSpPr>
        <p:spPr>
          <a:xfrm>
            <a:off x="7591092" y="626246"/>
            <a:ext cx="1578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64"/>
          <p:cNvSpPr/>
          <p:nvPr/>
        </p:nvSpPr>
        <p:spPr>
          <a:xfrm>
            <a:off x="6346363" y="626246"/>
            <a:ext cx="1047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64"/>
          <p:cNvSpPr/>
          <p:nvPr/>
        </p:nvSpPr>
        <p:spPr>
          <a:xfrm>
            <a:off x="7800764" y="626246"/>
            <a:ext cx="3366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64"/>
          <p:cNvSpPr/>
          <p:nvPr/>
        </p:nvSpPr>
        <p:spPr>
          <a:xfrm>
            <a:off x="8407969" y="626246"/>
            <a:ext cx="3366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64"/>
          <p:cNvSpPr/>
          <p:nvPr/>
        </p:nvSpPr>
        <p:spPr>
          <a:xfrm>
            <a:off x="8189256" y="626246"/>
            <a:ext cx="157800" cy="134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7"/>
          <p:cNvGrpSpPr/>
          <p:nvPr/>
        </p:nvGrpSpPr>
        <p:grpSpPr>
          <a:xfrm>
            <a:off x="3074854" y="1050763"/>
            <a:ext cx="2667500" cy="955800"/>
            <a:chOff x="386625" y="1768625"/>
            <a:chExt cx="2667500" cy="955800"/>
          </a:xfrm>
        </p:grpSpPr>
        <p:grpSp>
          <p:nvGrpSpPr>
            <p:cNvPr id="173" name="Google Shape;173;p27"/>
            <p:cNvGrpSpPr/>
            <p:nvPr/>
          </p:nvGrpSpPr>
          <p:grpSpPr>
            <a:xfrm>
              <a:off x="386625" y="1768625"/>
              <a:ext cx="1310400" cy="955800"/>
              <a:chOff x="7657350" y="1081800"/>
              <a:chExt cx="1310400" cy="955800"/>
            </a:xfrm>
          </p:grpSpPr>
          <p:sp>
            <p:nvSpPr>
              <p:cNvPr id="174" name="Google Shape;174;p27"/>
              <p:cNvSpPr txBox="1"/>
              <p:nvPr/>
            </p:nvSpPr>
            <p:spPr>
              <a:xfrm>
                <a:off x="7904577" y="1081800"/>
                <a:ext cx="8136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de" sz="2600">
                    <a:solidFill>
                      <a:schemeClr val="dk1"/>
                    </a:solidFill>
                  </a:rPr>
                  <a:t>😍</a:t>
                </a:r>
                <a:endParaRPr sz="2600">
                  <a:solidFill>
                    <a:schemeClr val="dk1"/>
                  </a:solidFill>
                </a:endParaRPr>
              </a:p>
            </p:txBody>
          </p:sp>
          <p:sp>
            <p:nvSpPr>
              <p:cNvPr id="175" name="Google Shape;175;p27"/>
              <p:cNvSpPr txBox="1"/>
              <p:nvPr/>
            </p:nvSpPr>
            <p:spPr>
              <a:xfrm>
                <a:off x="7657350" y="1637400"/>
                <a:ext cx="1310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/>
                  <a:t>&lt; 16 ms</a:t>
                </a:r>
                <a:endParaRPr/>
              </a:p>
            </p:txBody>
          </p:sp>
        </p:grpSp>
        <p:grpSp>
          <p:nvGrpSpPr>
            <p:cNvPr id="176" name="Google Shape;176;p27"/>
            <p:cNvGrpSpPr/>
            <p:nvPr/>
          </p:nvGrpSpPr>
          <p:grpSpPr>
            <a:xfrm>
              <a:off x="1807625" y="1769375"/>
              <a:ext cx="1246500" cy="954300"/>
              <a:chOff x="5871625" y="1083300"/>
              <a:chExt cx="1246500" cy="954300"/>
            </a:xfrm>
          </p:grpSpPr>
          <p:sp>
            <p:nvSpPr>
              <p:cNvPr id="177" name="Google Shape;177;p27"/>
              <p:cNvSpPr txBox="1"/>
              <p:nvPr/>
            </p:nvSpPr>
            <p:spPr>
              <a:xfrm>
                <a:off x="6088075" y="1083300"/>
                <a:ext cx="8136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de" sz="2600">
                    <a:solidFill>
                      <a:schemeClr val="dk1"/>
                    </a:solidFill>
                  </a:rPr>
                  <a:t>🙂</a:t>
                </a:r>
                <a:endParaRPr sz="2600">
                  <a:solidFill>
                    <a:schemeClr val="dk1"/>
                  </a:solidFill>
                </a:endParaRPr>
              </a:p>
            </p:txBody>
          </p:sp>
          <p:sp>
            <p:nvSpPr>
              <p:cNvPr id="178" name="Google Shape;178;p27"/>
              <p:cNvSpPr txBox="1"/>
              <p:nvPr/>
            </p:nvSpPr>
            <p:spPr>
              <a:xfrm>
                <a:off x="5871625" y="1637400"/>
                <a:ext cx="1246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/>
                  <a:t>&lt; 100 ms</a:t>
                </a:r>
                <a:endParaRPr/>
              </a:p>
            </p:txBody>
          </p:sp>
        </p:grpSp>
      </p:grpSp>
      <p:sp>
        <p:nvSpPr>
          <p:cNvPr id="179" name="Google Shape;179;p27"/>
          <p:cNvSpPr txBox="1"/>
          <p:nvPr/>
        </p:nvSpPr>
        <p:spPr>
          <a:xfrm>
            <a:off x="3082929" y="2180426"/>
            <a:ext cx="28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Process tasks in under 50 ms</a:t>
            </a:r>
            <a:endParaRPr b="1"/>
          </a:p>
        </p:txBody>
      </p:sp>
      <p:sp>
        <p:nvSpPr>
          <p:cNvPr id="180" name="Google Shape;180;p27"/>
          <p:cNvSpPr/>
          <p:nvPr/>
        </p:nvSpPr>
        <p:spPr>
          <a:xfrm>
            <a:off x="2065914" y="3117575"/>
            <a:ext cx="5012100" cy="21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181" name="Google Shape;181;p27"/>
          <p:cNvSpPr/>
          <p:nvPr/>
        </p:nvSpPr>
        <p:spPr>
          <a:xfrm>
            <a:off x="2065913" y="3770189"/>
            <a:ext cx="3783600" cy="210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2065913" y="4048431"/>
            <a:ext cx="3783600" cy="210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…</a:t>
            </a:r>
            <a:endParaRPr sz="800"/>
          </a:p>
        </p:txBody>
      </p:sp>
      <p:sp>
        <p:nvSpPr>
          <p:cNvPr id="183" name="Google Shape;183;p27"/>
          <p:cNvSpPr/>
          <p:nvPr/>
        </p:nvSpPr>
        <p:spPr>
          <a:xfrm>
            <a:off x="2065913" y="4326674"/>
            <a:ext cx="3783600" cy="210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…</a:t>
            </a:r>
            <a:endParaRPr sz="800"/>
          </a:p>
        </p:txBody>
      </p:sp>
      <p:sp>
        <p:nvSpPr>
          <p:cNvPr id="184" name="Google Shape;184;p27"/>
          <p:cNvSpPr/>
          <p:nvPr/>
        </p:nvSpPr>
        <p:spPr>
          <a:xfrm>
            <a:off x="5979518" y="4048431"/>
            <a:ext cx="1098300" cy="210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…</a:t>
            </a:r>
            <a:endParaRPr sz="800"/>
          </a:p>
        </p:txBody>
      </p:sp>
      <p:sp>
        <p:nvSpPr>
          <p:cNvPr id="185" name="Google Shape;185;p27"/>
          <p:cNvSpPr/>
          <p:nvPr/>
        </p:nvSpPr>
        <p:spPr>
          <a:xfrm>
            <a:off x="5979518" y="4326674"/>
            <a:ext cx="1098300" cy="210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…</a:t>
            </a:r>
            <a:endParaRPr sz="800"/>
          </a:p>
        </p:txBody>
      </p:sp>
      <p:sp>
        <p:nvSpPr>
          <p:cNvPr id="186" name="Google Shape;186;p27"/>
          <p:cNvSpPr/>
          <p:nvPr/>
        </p:nvSpPr>
        <p:spPr>
          <a:xfrm>
            <a:off x="5979518" y="3770189"/>
            <a:ext cx="1098300" cy="210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work2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2065913" y="3447765"/>
            <a:ext cx="50121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click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4614487" y="3117577"/>
            <a:ext cx="2463600" cy="210300"/>
          </a:xfrm>
          <a:prstGeom prst="rect">
            <a:avLst/>
          </a:prstGeom>
          <a:solidFill>
            <a:srgbClr val="FF0000">
              <a:alpha val="19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7"/>
          <p:cNvSpPr/>
          <p:nvPr/>
        </p:nvSpPr>
        <p:spPr>
          <a:xfrm rot="10800000">
            <a:off x="7003616" y="3117694"/>
            <a:ext cx="74400" cy="7860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5654225" y="2844405"/>
            <a:ext cx="2069400" cy="169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1AAB29"/>
                </a:solidFill>
                <a:latin typeface="Roboto"/>
                <a:ea typeface="Roboto"/>
                <a:cs typeface="Roboto"/>
                <a:sym typeface="Roboto"/>
              </a:rPr>
              <a:t>64.90 ms</a:t>
            </a:r>
            <a:r>
              <a:rPr lang="de" sz="700">
                <a:latin typeface="Roboto"/>
                <a:ea typeface="Roboto"/>
                <a:cs typeface="Roboto"/>
                <a:sym typeface="Roboto"/>
              </a:rPr>
              <a:t> Task </a:t>
            </a:r>
            <a:r>
              <a:rPr lang="de" sz="700" u="sng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Long task</a:t>
            </a:r>
            <a:r>
              <a:rPr lang="de" sz="700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 took 64.90 ms</a:t>
            </a:r>
            <a:endParaRPr sz="700">
              <a:solidFill>
                <a:srgbClr val="E0443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3072000" y="46496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dk2"/>
                </a:solidFill>
              </a:rPr>
              <a:t>🔗 </a:t>
            </a:r>
            <a:r>
              <a:rPr lang="de" u="sng">
                <a:solidFill>
                  <a:schemeClr val="hlink"/>
                </a:solidFill>
                <a:hlinkClick r:id="rId3"/>
              </a:rPr>
              <a:t>Long Tasks API</a:t>
            </a:r>
            <a:endParaRPr/>
          </a:p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Focus on the user: Goals and guidelines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7045425" y="2239125"/>
            <a:ext cx="1842600" cy="4002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98" name="Google Shape;198;p28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Process tasks in under 50 ms: </a:t>
            </a:r>
            <a:r>
              <a:rPr lang="de" sz="2022"/>
              <a:t>Keep in mind the others!</a:t>
            </a:r>
            <a:endParaRPr sz="1244"/>
          </a:p>
        </p:txBody>
      </p:sp>
      <p:sp>
        <p:nvSpPr>
          <p:cNvPr id="199" name="Google Shape;199;p28"/>
          <p:cNvSpPr/>
          <p:nvPr/>
        </p:nvSpPr>
        <p:spPr>
          <a:xfrm>
            <a:off x="1509900" y="1922400"/>
            <a:ext cx="7320900" cy="2412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Task</a:t>
            </a:r>
            <a:endParaRPr sz="900"/>
          </a:p>
        </p:txBody>
      </p:sp>
      <p:sp>
        <p:nvSpPr>
          <p:cNvPr id="200" name="Google Shape;200;p28"/>
          <p:cNvSpPr/>
          <p:nvPr/>
        </p:nvSpPr>
        <p:spPr>
          <a:xfrm>
            <a:off x="7095160" y="2314256"/>
            <a:ext cx="837300" cy="2412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1" name="Google Shape;201;p28"/>
          <p:cNvSpPr/>
          <p:nvPr/>
        </p:nvSpPr>
        <p:spPr>
          <a:xfrm>
            <a:off x="8032296" y="2314250"/>
            <a:ext cx="276300" cy="241200"/>
          </a:xfrm>
          <a:prstGeom prst="rect">
            <a:avLst/>
          </a:prstGeom>
          <a:solidFill>
            <a:srgbClr val="74B266">
              <a:alpha val="824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02" name="Google Shape;202;p28"/>
          <p:cNvSpPr/>
          <p:nvPr/>
        </p:nvSpPr>
        <p:spPr>
          <a:xfrm>
            <a:off x="2896341" y="2683806"/>
            <a:ext cx="2394300" cy="241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2896341" y="3002717"/>
            <a:ext cx="2394300" cy="241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…</a:t>
            </a:r>
            <a:endParaRPr sz="800"/>
          </a:p>
        </p:txBody>
      </p:sp>
      <p:sp>
        <p:nvSpPr>
          <p:cNvPr id="204" name="Google Shape;204;p28"/>
          <p:cNvSpPr/>
          <p:nvPr/>
        </p:nvSpPr>
        <p:spPr>
          <a:xfrm>
            <a:off x="2896341" y="3321629"/>
            <a:ext cx="2394300" cy="241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…</a:t>
            </a:r>
            <a:endParaRPr sz="800"/>
          </a:p>
        </p:txBody>
      </p:sp>
      <p:sp>
        <p:nvSpPr>
          <p:cNvPr id="205" name="Google Shape;205;p28"/>
          <p:cNvSpPr/>
          <p:nvPr/>
        </p:nvSpPr>
        <p:spPr>
          <a:xfrm>
            <a:off x="5372750" y="3002717"/>
            <a:ext cx="695400" cy="241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…</a:t>
            </a:r>
            <a:endParaRPr sz="800"/>
          </a:p>
        </p:txBody>
      </p:sp>
      <p:sp>
        <p:nvSpPr>
          <p:cNvPr id="206" name="Google Shape;206;p28"/>
          <p:cNvSpPr/>
          <p:nvPr/>
        </p:nvSpPr>
        <p:spPr>
          <a:xfrm>
            <a:off x="5372750" y="3321629"/>
            <a:ext cx="695400" cy="241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…</a:t>
            </a:r>
            <a:endParaRPr sz="800"/>
          </a:p>
        </p:txBody>
      </p:sp>
      <p:sp>
        <p:nvSpPr>
          <p:cNvPr id="207" name="Google Shape;207;p28"/>
          <p:cNvSpPr/>
          <p:nvPr/>
        </p:nvSpPr>
        <p:spPr>
          <a:xfrm>
            <a:off x="5372750" y="2683806"/>
            <a:ext cx="695400" cy="241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work2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2896341" y="2314256"/>
            <a:ext cx="3171300" cy="2412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click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3247650" y="1293132"/>
            <a:ext cx="246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2"/>
                </a:solidFill>
              </a:rPr>
              <a:t>Execute queued </a:t>
            </a:r>
            <a:r>
              <a:rPr b="1" lang="de" sz="1100">
                <a:solidFill>
                  <a:schemeClr val="dk2"/>
                </a:solidFill>
              </a:rPr>
              <a:t>macrotask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6841425" y="4124445"/>
            <a:ext cx="225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9B7FE6"/>
                </a:solidFill>
              </a:rPr>
              <a:t>rendering</a:t>
            </a:r>
            <a:r>
              <a:rPr b="1" lang="de" sz="1200"/>
              <a:t> &amp; </a:t>
            </a:r>
            <a:r>
              <a:rPr lang="de" sz="1200">
                <a:solidFill>
                  <a:srgbClr val="74B266"/>
                </a:solidFill>
              </a:rPr>
              <a:t>paint</a:t>
            </a:r>
            <a:endParaRPr sz="1200">
              <a:solidFill>
                <a:srgbClr val="74B266"/>
              </a:solidFill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1509890" y="2287100"/>
            <a:ext cx="540300" cy="2412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2" name="Google Shape;212;p28"/>
          <p:cNvSpPr/>
          <p:nvPr/>
        </p:nvSpPr>
        <p:spPr>
          <a:xfrm>
            <a:off x="2109854" y="2287100"/>
            <a:ext cx="540300" cy="241200"/>
          </a:xfrm>
          <a:prstGeom prst="rect">
            <a:avLst/>
          </a:prstGeom>
          <a:solidFill>
            <a:srgbClr val="9B7FE6">
              <a:alpha val="891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3" name="Google Shape;213;p28"/>
          <p:cNvSpPr/>
          <p:nvPr/>
        </p:nvSpPr>
        <p:spPr>
          <a:xfrm>
            <a:off x="8368991" y="2314250"/>
            <a:ext cx="461700" cy="241200"/>
          </a:xfrm>
          <a:prstGeom prst="rect">
            <a:avLst/>
          </a:prstGeom>
          <a:solidFill>
            <a:srgbClr val="74B266">
              <a:alpha val="824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4" name="Google Shape;214;p28"/>
          <p:cNvSpPr/>
          <p:nvPr/>
        </p:nvSpPr>
        <p:spPr>
          <a:xfrm>
            <a:off x="6183665" y="2314256"/>
            <a:ext cx="695400" cy="2412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Major GC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2896347" y="3640525"/>
            <a:ext cx="695400" cy="2412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Minor</a:t>
            </a: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 GC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1455200" y="2205875"/>
            <a:ext cx="1274100" cy="4002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7" name="Google Shape;217;p28"/>
          <p:cNvSpPr txBox="1"/>
          <p:nvPr/>
        </p:nvSpPr>
        <p:spPr>
          <a:xfrm>
            <a:off x="1311350" y="4124445"/>
            <a:ext cx="156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9B7FE6"/>
                </a:solidFill>
              </a:rPr>
              <a:t>rendering</a:t>
            </a:r>
            <a:endParaRPr sz="1200">
              <a:solidFill>
                <a:srgbClr val="74B266"/>
              </a:solidFill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2816791" y="3594650"/>
            <a:ext cx="837300" cy="3459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19" name="Google Shape;219;p28"/>
          <p:cNvSpPr/>
          <p:nvPr/>
        </p:nvSpPr>
        <p:spPr>
          <a:xfrm>
            <a:off x="6112682" y="2266275"/>
            <a:ext cx="837300" cy="345900"/>
          </a:xfrm>
          <a:prstGeom prst="rect">
            <a:avLst/>
          </a:prstGeom>
          <a:noFill/>
          <a:ln cap="flat" cmpd="sng" w="19050">
            <a:solidFill>
              <a:srgbClr val="F44747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20" name="Google Shape;220;p28"/>
          <p:cNvSpPr txBox="1"/>
          <p:nvPr/>
        </p:nvSpPr>
        <p:spPr>
          <a:xfrm>
            <a:off x="6240225" y="4124445"/>
            <a:ext cx="58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GC</a:t>
            </a:r>
            <a:endParaRPr sz="1200"/>
          </a:p>
        </p:txBody>
      </p:sp>
      <p:sp>
        <p:nvSpPr>
          <p:cNvPr id="221" name="Google Shape;221;p28"/>
          <p:cNvSpPr txBox="1"/>
          <p:nvPr/>
        </p:nvSpPr>
        <p:spPr>
          <a:xfrm>
            <a:off x="2952900" y="4124445"/>
            <a:ext cx="58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GC</a:t>
            </a:r>
            <a:endParaRPr sz="1200"/>
          </a:p>
        </p:txBody>
      </p:sp>
      <p:sp>
        <p:nvSpPr>
          <p:cNvPr id="222" name="Google Shape;222;p28"/>
          <p:cNvSpPr txBox="1"/>
          <p:nvPr/>
        </p:nvSpPr>
        <p:spPr>
          <a:xfrm>
            <a:off x="117075" y="1270025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Your code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117075" y="4113675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Browser</a:t>
            </a:r>
            <a:r>
              <a:rPr lang="de"/>
              <a:t> code</a:t>
            </a:r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1985275" y="4509375"/>
            <a:ext cx="72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7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 sz="2700"/>
          </a:p>
        </p:txBody>
      </p:sp>
      <p:sp>
        <p:nvSpPr>
          <p:cNvPr id="225" name="Google Shape;225;p28"/>
          <p:cNvSpPr txBox="1"/>
          <p:nvPr/>
        </p:nvSpPr>
        <p:spPr>
          <a:xfrm>
            <a:off x="2707075" y="4624714"/>
            <a:ext cx="474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</a:rPr>
              <a:t>single-threaded: </a:t>
            </a:r>
            <a:r>
              <a:rPr lang="de" sz="900"/>
              <a:t>rendering doesn’t happen while something else is executed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0" y="0"/>
            <a:ext cx="82353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Process tasks in under 50 ms: </a:t>
            </a:r>
            <a:r>
              <a:rPr lang="de" sz="2022"/>
              <a:t>Approaches to meet the goal</a:t>
            </a:r>
            <a:endParaRPr sz="1244"/>
          </a:p>
        </p:txBody>
      </p:sp>
      <p:grpSp>
        <p:nvGrpSpPr>
          <p:cNvPr id="231" name="Google Shape;231;p29"/>
          <p:cNvGrpSpPr/>
          <p:nvPr/>
        </p:nvGrpSpPr>
        <p:grpSpPr>
          <a:xfrm>
            <a:off x="3076648" y="1601213"/>
            <a:ext cx="2990703" cy="599958"/>
            <a:chOff x="2901540" y="1448813"/>
            <a:chExt cx="2990703" cy="599958"/>
          </a:xfrm>
        </p:grpSpPr>
        <p:sp>
          <p:nvSpPr>
            <p:cNvPr id="232" name="Google Shape;232;p29"/>
            <p:cNvSpPr/>
            <p:nvPr/>
          </p:nvSpPr>
          <p:spPr>
            <a:xfrm>
              <a:off x="2901540" y="1448813"/>
              <a:ext cx="2990700" cy="1461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/>
                <a:t>Task</a:t>
              </a:r>
              <a:endParaRPr sz="800"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2901540" y="1902670"/>
              <a:ext cx="2257500" cy="1461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sz="8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5236741" y="1902670"/>
              <a:ext cx="655200" cy="1461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latin typeface="Fira Mono"/>
                  <a:ea typeface="Fira Mono"/>
                  <a:cs typeface="Fira Mono"/>
                  <a:sym typeface="Fira Mono"/>
                </a:rPr>
                <a:t>...</a:t>
              </a:r>
              <a:endParaRPr sz="8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2901540" y="1678442"/>
              <a:ext cx="2990700" cy="146100"/>
            </a:xfrm>
            <a:prstGeom prst="rect">
              <a:avLst/>
            </a:prstGeom>
            <a:solidFill>
              <a:srgbClr val="EFC457">
                <a:alpha val="8454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800">
                  <a:latin typeface="Fira Mono"/>
                  <a:ea typeface="Fira Mono"/>
                  <a:cs typeface="Fira Mono"/>
                  <a:sym typeface="Fira Mono"/>
                </a:rPr>
                <a:t>work</a:t>
              </a:r>
              <a:endParaRPr sz="800">
                <a:latin typeface="Fira Mono"/>
                <a:ea typeface="Fira Mono"/>
                <a:cs typeface="Fira Mono"/>
                <a:sym typeface="Fira Mono"/>
              </a:endParaRPr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4422243" y="1448814"/>
              <a:ext cx="1470000" cy="146100"/>
            </a:xfrm>
            <a:prstGeom prst="rect">
              <a:avLst/>
            </a:prstGeom>
            <a:solidFill>
              <a:srgbClr val="FF0000">
                <a:alpha val="19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9"/>
            <p:cNvSpPr/>
            <p:nvPr/>
          </p:nvSpPr>
          <p:spPr>
            <a:xfrm rot="10800000">
              <a:off x="5847802" y="1448957"/>
              <a:ext cx="44400" cy="54600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9"/>
          <p:cNvSpPr/>
          <p:nvPr/>
        </p:nvSpPr>
        <p:spPr>
          <a:xfrm>
            <a:off x="857271" y="3391925"/>
            <a:ext cx="1520700" cy="146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239" name="Google Shape;239;p29"/>
          <p:cNvSpPr/>
          <p:nvPr/>
        </p:nvSpPr>
        <p:spPr>
          <a:xfrm>
            <a:off x="857271" y="3845777"/>
            <a:ext cx="11478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2044665" y="3845777"/>
            <a:ext cx="3333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1" name="Google Shape;241;p29"/>
          <p:cNvSpPr/>
          <p:nvPr/>
        </p:nvSpPr>
        <p:spPr>
          <a:xfrm>
            <a:off x="857271" y="3621551"/>
            <a:ext cx="15207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grpSp>
        <p:nvGrpSpPr>
          <p:cNvPr id="242" name="Google Shape;242;p29"/>
          <p:cNvGrpSpPr/>
          <p:nvPr/>
        </p:nvGrpSpPr>
        <p:grpSpPr>
          <a:xfrm>
            <a:off x="681201" y="2473288"/>
            <a:ext cx="1872825" cy="646500"/>
            <a:chOff x="942100" y="2649288"/>
            <a:chExt cx="1872825" cy="646500"/>
          </a:xfrm>
        </p:grpSpPr>
        <p:sp>
          <p:nvSpPr>
            <p:cNvPr id="243" name="Google Shape;243;p29"/>
            <p:cNvSpPr txBox="1"/>
            <p:nvPr/>
          </p:nvSpPr>
          <p:spPr>
            <a:xfrm>
              <a:off x="942100" y="2649288"/>
              <a:ext cx="813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48260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3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🤏</a:t>
              </a:r>
              <a:endParaRPr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1542025" y="2783220"/>
              <a:ext cx="1272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100"/>
                <a:t>reduce work</a:t>
              </a:r>
              <a:endParaRPr b="1" sz="1100"/>
            </a:p>
          </p:txBody>
        </p:sp>
      </p:grpSp>
      <p:sp>
        <p:nvSpPr>
          <p:cNvPr id="245" name="Google Shape;245;p29"/>
          <p:cNvSpPr/>
          <p:nvPr/>
        </p:nvSpPr>
        <p:spPr>
          <a:xfrm>
            <a:off x="3255698" y="3393275"/>
            <a:ext cx="708600" cy="146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246" name="Google Shape;246;p29"/>
          <p:cNvSpPr/>
          <p:nvPr/>
        </p:nvSpPr>
        <p:spPr>
          <a:xfrm>
            <a:off x="3255700" y="3847125"/>
            <a:ext cx="4122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3711124" y="3847125"/>
            <a:ext cx="2532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3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3255698" y="3622900"/>
            <a:ext cx="7086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4067773" y="3395975"/>
            <a:ext cx="708600" cy="146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250" name="Google Shape;250;p29"/>
          <p:cNvSpPr/>
          <p:nvPr/>
        </p:nvSpPr>
        <p:spPr>
          <a:xfrm>
            <a:off x="4067775" y="3849825"/>
            <a:ext cx="4122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4523199" y="3849825"/>
            <a:ext cx="2532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3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4067773" y="3625600"/>
            <a:ext cx="7086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4882273" y="3393275"/>
            <a:ext cx="708600" cy="146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254" name="Google Shape;254;p29"/>
          <p:cNvSpPr/>
          <p:nvPr/>
        </p:nvSpPr>
        <p:spPr>
          <a:xfrm>
            <a:off x="4882275" y="3847125"/>
            <a:ext cx="4122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5" name="Google Shape;255;p29"/>
          <p:cNvSpPr/>
          <p:nvPr/>
        </p:nvSpPr>
        <p:spPr>
          <a:xfrm>
            <a:off x="5337699" y="3847125"/>
            <a:ext cx="2532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3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4882273" y="3622900"/>
            <a:ext cx="7086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grpSp>
        <p:nvGrpSpPr>
          <p:cNvPr id="257" name="Google Shape;257;p29"/>
          <p:cNvGrpSpPr/>
          <p:nvPr/>
        </p:nvGrpSpPr>
        <p:grpSpPr>
          <a:xfrm>
            <a:off x="3596689" y="2390425"/>
            <a:ext cx="1789275" cy="813600"/>
            <a:chOff x="1025650" y="2565738"/>
            <a:chExt cx="1789275" cy="813600"/>
          </a:xfrm>
        </p:grpSpPr>
        <p:sp>
          <p:nvSpPr>
            <p:cNvPr id="258" name="Google Shape;258;p29"/>
            <p:cNvSpPr txBox="1"/>
            <p:nvPr/>
          </p:nvSpPr>
          <p:spPr>
            <a:xfrm rot="5400000">
              <a:off x="942100" y="2649288"/>
              <a:ext cx="813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3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⛓️</a:t>
              </a:r>
              <a:endParaRPr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9" name="Google Shape;259;p29"/>
            <p:cNvSpPr txBox="1"/>
            <p:nvPr/>
          </p:nvSpPr>
          <p:spPr>
            <a:xfrm>
              <a:off x="1542025" y="2793991"/>
              <a:ext cx="1272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100"/>
                <a:t>distribute work</a:t>
              </a:r>
              <a:endParaRPr b="1" sz="1100"/>
            </a:p>
          </p:txBody>
        </p:sp>
      </p:grpSp>
      <p:sp>
        <p:nvSpPr>
          <p:cNvPr id="260" name="Google Shape;260;p29"/>
          <p:cNvSpPr txBox="1"/>
          <p:nvPr/>
        </p:nvSpPr>
        <p:spPr>
          <a:xfrm>
            <a:off x="393650" y="4303675"/>
            <a:ext cx="260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/>
              <a:t>preferred solution</a:t>
            </a:r>
            <a:r>
              <a:rPr lang="de" sz="1100"/>
              <a:t>, but high effort + not always applicable</a:t>
            </a:r>
            <a:endParaRPr sz="1100"/>
          </a:p>
        </p:txBody>
      </p:sp>
      <p:sp>
        <p:nvSpPr>
          <p:cNvPr id="261" name="Google Shape;261;p29"/>
          <p:cNvSpPr txBox="1"/>
          <p:nvPr/>
        </p:nvSpPr>
        <p:spPr>
          <a:xfrm>
            <a:off x="3164926" y="4303675"/>
            <a:ext cx="260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improve responsiveness by </a:t>
            </a:r>
            <a:r>
              <a:rPr b="1" lang="de" sz="1100"/>
              <a:t>splitting</a:t>
            </a:r>
            <a:r>
              <a:rPr lang="de" sz="1100"/>
              <a:t> apart the workload into </a:t>
            </a:r>
            <a:r>
              <a:rPr b="1" lang="de" sz="1100"/>
              <a:t>multiple tasks</a:t>
            </a:r>
            <a:endParaRPr b="1" sz="1100"/>
          </a:p>
        </p:txBody>
      </p:sp>
      <p:cxnSp>
        <p:nvCxnSpPr>
          <p:cNvPr id="262" name="Google Shape;262;p29"/>
          <p:cNvCxnSpPr/>
          <p:nvPr/>
        </p:nvCxnSpPr>
        <p:spPr>
          <a:xfrm rot="3060540">
            <a:off x="3186034" y="2253571"/>
            <a:ext cx="8106" cy="405384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9"/>
          <p:cNvCxnSpPr/>
          <p:nvPr/>
        </p:nvCxnSpPr>
        <p:spPr>
          <a:xfrm flipH="1">
            <a:off x="4600925" y="2304050"/>
            <a:ext cx="7200" cy="28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29"/>
          <p:cNvSpPr/>
          <p:nvPr/>
        </p:nvSpPr>
        <p:spPr>
          <a:xfrm>
            <a:off x="2450042" y="3845777"/>
            <a:ext cx="3333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6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5" name="Google Shape;265;p29"/>
          <p:cNvSpPr/>
          <p:nvPr/>
        </p:nvSpPr>
        <p:spPr>
          <a:xfrm>
            <a:off x="5998900" y="3393275"/>
            <a:ext cx="496200" cy="146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266" name="Google Shape;266;p29"/>
          <p:cNvSpPr/>
          <p:nvPr/>
        </p:nvSpPr>
        <p:spPr>
          <a:xfrm>
            <a:off x="5998900" y="3622900"/>
            <a:ext cx="4962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workA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6567553" y="3395975"/>
            <a:ext cx="496200" cy="146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268" name="Google Shape;268;p29"/>
          <p:cNvSpPr/>
          <p:nvPr/>
        </p:nvSpPr>
        <p:spPr>
          <a:xfrm>
            <a:off x="6567553" y="3625600"/>
            <a:ext cx="4962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workC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7137904" y="3393275"/>
            <a:ext cx="496200" cy="146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270" name="Google Shape;270;p29"/>
          <p:cNvSpPr/>
          <p:nvPr/>
        </p:nvSpPr>
        <p:spPr>
          <a:xfrm>
            <a:off x="7137904" y="3622900"/>
            <a:ext cx="4962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workB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grpSp>
        <p:nvGrpSpPr>
          <p:cNvPr id="271" name="Google Shape;271;p29"/>
          <p:cNvGrpSpPr/>
          <p:nvPr/>
        </p:nvGrpSpPr>
        <p:grpSpPr>
          <a:xfrm>
            <a:off x="6256339" y="2473975"/>
            <a:ext cx="1872825" cy="646500"/>
            <a:chOff x="942100" y="2649288"/>
            <a:chExt cx="1872825" cy="646500"/>
          </a:xfrm>
        </p:grpSpPr>
        <p:sp>
          <p:nvSpPr>
            <p:cNvPr id="272" name="Google Shape;272;p29"/>
            <p:cNvSpPr txBox="1"/>
            <p:nvPr/>
          </p:nvSpPr>
          <p:spPr>
            <a:xfrm>
              <a:off x="942100" y="2649288"/>
              <a:ext cx="813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de" sz="30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🔀</a:t>
              </a:r>
              <a:endParaRPr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3" name="Google Shape;273;p29"/>
            <p:cNvSpPr txBox="1"/>
            <p:nvPr/>
          </p:nvSpPr>
          <p:spPr>
            <a:xfrm>
              <a:off x="1542025" y="2793991"/>
              <a:ext cx="1272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1100"/>
                <a:t>Prioritize</a:t>
              </a:r>
              <a:r>
                <a:rPr b="1" lang="de" sz="1100"/>
                <a:t> work</a:t>
              </a:r>
              <a:endParaRPr b="1" sz="1100"/>
            </a:p>
          </p:txBody>
        </p:sp>
      </p:grpSp>
      <p:sp>
        <p:nvSpPr>
          <p:cNvPr id="274" name="Google Shape;274;p29"/>
          <p:cNvSpPr txBox="1"/>
          <p:nvPr/>
        </p:nvSpPr>
        <p:spPr>
          <a:xfrm>
            <a:off x="5936200" y="4276825"/>
            <a:ext cx="260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improve UX by </a:t>
            </a:r>
            <a:r>
              <a:rPr b="1" lang="de" sz="1100"/>
              <a:t>prioritizing </a:t>
            </a:r>
            <a:r>
              <a:rPr lang="de" sz="1100"/>
              <a:t>the important work to </a:t>
            </a:r>
            <a:r>
              <a:rPr b="1" lang="de" sz="1100"/>
              <a:t>display first</a:t>
            </a:r>
            <a:endParaRPr b="1" sz="1100"/>
          </a:p>
        </p:txBody>
      </p:sp>
      <p:sp>
        <p:nvSpPr>
          <p:cNvPr id="275" name="Google Shape;275;p29"/>
          <p:cNvSpPr/>
          <p:nvPr/>
        </p:nvSpPr>
        <p:spPr>
          <a:xfrm>
            <a:off x="7708637" y="3393275"/>
            <a:ext cx="496200" cy="146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276" name="Google Shape;276;p29"/>
          <p:cNvSpPr/>
          <p:nvPr/>
        </p:nvSpPr>
        <p:spPr>
          <a:xfrm>
            <a:off x="7708636" y="3622900"/>
            <a:ext cx="496200" cy="1461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workD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cxnSp>
        <p:nvCxnSpPr>
          <p:cNvPr id="277" name="Google Shape;277;p29"/>
          <p:cNvCxnSpPr>
            <a:stCxn id="267" idx="0"/>
            <a:endCxn id="275" idx="1"/>
          </p:cNvCxnSpPr>
          <p:nvPr/>
        </p:nvCxnSpPr>
        <p:spPr>
          <a:xfrm flipH="1" rot="-5400000">
            <a:off x="7226953" y="2984675"/>
            <a:ext cx="70500" cy="893100"/>
          </a:xfrm>
          <a:prstGeom prst="curvedConnector4">
            <a:avLst>
              <a:gd fmla="val -337766" name="adj1"/>
              <a:gd fmla="val 90191" name="adj2"/>
            </a:avLst>
          </a:prstGeom>
          <a:noFill/>
          <a:ln cap="flat" cmpd="sng" w="28575">
            <a:solidFill>
              <a:srgbClr val="F4474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8" name="Google Shape;278;p29"/>
          <p:cNvSpPr/>
          <p:nvPr/>
        </p:nvSpPr>
        <p:spPr>
          <a:xfrm>
            <a:off x="2365801" y="3590451"/>
            <a:ext cx="708600" cy="708600"/>
          </a:xfrm>
          <a:prstGeom prst="mathMultiply">
            <a:avLst>
              <a:gd fmla="val 7143" name="adj1"/>
            </a:avLst>
          </a:prstGeom>
          <a:solidFill>
            <a:srgbClr val="F447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29"/>
          <p:cNvCxnSpPr/>
          <p:nvPr/>
        </p:nvCxnSpPr>
        <p:spPr>
          <a:xfrm rot="-1905569">
            <a:off x="6078889" y="2223952"/>
            <a:ext cx="7409" cy="405172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/>
        </p:nvSpPr>
        <p:spPr>
          <a:xfrm>
            <a:off x="311700" y="1904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rgbClr val="000000"/>
                </a:solidFill>
              </a:rPr>
              <a:t>What </a:t>
            </a:r>
            <a:r>
              <a:rPr lang="de" sz="2800"/>
              <a:t>is the heaviest task in web apps?</a:t>
            </a:r>
            <a:endParaRPr sz="2022">
              <a:solidFill>
                <a:srgbClr val="595959"/>
              </a:solidFill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3955350" y="2587425"/>
            <a:ext cx="1233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700">
                <a:highlight>
                  <a:srgbClr val="FFFFFF"/>
                </a:highlight>
              </a:rPr>
              <a:t>🤔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311700" y="22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the heaviest task in web apps?</a:t>
            </a:r>
            <a:endParaRPr sz="2022"/>
          </a:p>
        </p:txBody>
      </p:sp>
      <p:sp>
        <p:nvSpPr>
          <p:cNvPr id="291" name="Google Shape;291;p31"/>
          <p:cNvSpPr txBox="1"/>
          <p:nvPr/>
        </p:nvSpPr>
        <p:spPr>
          <a:xfrm>
            <a:off x="692400" y="86246"/>
            <a:ext cx="862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3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💡</a:t>
            </a:r>
            <a:endParaRPr sz="4300"/>
          </a:p>
        </p:txBody>
      </p:sp>
      <p:grpSp>
        <p:nvGrpSpPr>
          <p:cNvPr id="292" name="Google Shape;292;p31"/>
          <p:cNvGrpSpPr/>
          <p:nvPr/>
        </p:nvGrpSpPr>
        <p:grpSpPr>
          <a:xfrm>
            <a:off x="3338800" y="1235900"/>
            <a:ext cx="2557800" cy="1569900"/>
            <a:chOff x="3338800" y="1312100"/>
            <a:chExt cx="2557800" cy="1569900"/>
          </a:xfrm>
        </p:grpSpPr>
        <p:sp>
          <p:nvSpPr>
            <p:cNvPr id="293" name="Google Shape;293;p31"/>
            <p:cNvSpPr txBox="1"/>
            <p:nvPr/>
          </p:nvSpPr>
          <p:spPr>
            <a:xfrm>
              <a:off x="3338800" y="1312100"/>
              <a:ext cx="25578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800"/>
                <a:t>evaluating Templates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de" sz="1800"/>
              </a:br>
              <a:r>
                <a:rPr lang="de" sz="1800"/>
                <a:t>Rendering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de" sz="1800"/>
              </a:br>
              <a:r>
                <a:rPr lang="de" sz="1800"/>
                <a:t>ChangeDetection</a:t>
              </a:r>
              <a:endParaRPr sz="1800"/>
            </a:p>
          </p:txBody>
        </p:sp>
        <p:sp>
          <p:nvSpPr>
            <p:cNvPr id="294" name="Google Shape;294;p31"/>
            <p:cNvSpPr txBox="1"/>
            <p:nvPr/>
          </p:nvSpPr>
          <p:spPr>
            <a:xfrm>
              <a:off x="3529950" y="1636255"/>
              <a:ext cx="2084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2"/>
                  </a:solidFill>
                </a:rPr>
                <a:t>aka</a:t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5" name="Google Shape;295;p31"/>
            <p:cNvSpPr txBox="1"/>
            <p:nvPr/>
          </p:nvSpPr>
          <p:spPr>
            <a:xfrm>
              <a:off x="3529950" y="2185811"/>
              <a:ext cx="2084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dk2"/>
                  </a:solidFill>
                </a:rPr>
                <a:t>aka</a:t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96" name="Google Shape;296;p31"/>
          <p:cNvSpPr/>
          <p:nvPr/>
        </p:nvSpPr>
        <p:spPr>
          <a:xfrm>
            <a:off x="2065914" y="3346175"/>
            <a:ext cx="5012100" cy="21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/>
              <a:t>Task</a:t>
            </a:r>
            <a:endParaRPr sz="800"/>
          </a:p>
        </p:txBody>
      </p:sp>
      <p:sp>
        <p:nvSpPr>
          <p:cNvPr id="297" name="Google Shape;297;p31"/>
          <p:cNvSpPr/>
          <p:nvPr/>
        </p:nvSpPr>
        <p:spPr>
          <a:xfrm>
            <a:off x="2065929" y="3998800"/>
            <a:ext cx="50121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tick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98" name="Google Shape;298;p31"/>
          <p:cNvSpPr/>
          <p:nvPr/>
        </p:nvSpPr>
        <p:spPr>
          <a:xfrm>
            <a:off x="2065929" y="4277033"/>
            <a:ext cx="50121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latin typeface="Fira Mono"/>
                <a:ea typeface="Fira Mono"/>
                <a:cs typeface="Fira Mono"/>
                <a:sym typeface="Fira Mono"/>
              </a:rPr>
              <a:t>detectChanges</a:t>
            </a:r>
            <a:endParaRPr b="1"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299" name="Google Shape;299;p31"/>
          <p:cNvSpPr/>
          <p:nvPr/>
        </p:nvSpPr>
        <p:spPr>
          <a:xfrm>
            <a:off x="2065913" y="4555274"/>
            <a:ext cx="37836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refreshView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5979518" y="4555274"/>
            <a:ext cx="10983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...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01" name="Google Shape;301;p31"/>
          <p:cNvSpPr/>
          <p:nvPr/>
        </p:nvSpPr>
        <p:spPr>
          <a:xfrm>
            <a:off x="2065913" y="3676365"/>
            <a:ext cx="5012100" cy="210300"/>
          </a:xfrm>
          <a:prstGeom prst="rect">
            <a:avLst/>
          </a:prstGeom>
          <a:solidFill>
            <a:srgbClr val="EFC457">
              <a:alpha val="845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latin typeface="Fira Mono"/>
                <a:ea typeface="Fira Mono"/>
                <a:cs typeface="Fira Mono"/>
                <a:sym typeface="Fira Mono"/>
              </a:rPr>
              <a:t>Event: click</a:t>
            </a:r>
            <a:endParaRPr sz="800"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4614487" y="3346177"/>
            <a:ext cx="2463600" cy="210300"/>
          </a:xfrm>
          <a:prstGeom prst="rect">
            <a:avLst/>
          </a:prstGeom>
          <a:solidFill>
            <a:srgbClr val="FF0000">
              <a:alpha val="190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1"/>
          <p:cNvSpPr/>
          <p:nvPr/>
        </p:nvSpPr>
        <p:spPr>
          <a:xfrm rot="10800000">
            <a:off x="7003616" y="3346294"/>
            <a:ext cx="74400" cy="7860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5654225" y="3073005"/>
            <a:ext cx="2069400" cy="169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700">
                <a:solidFill>
                  <a:srgbClr val="1AAB29"/>
                </a:solidFill>
                <a:latin typeface="Roboto"/>
                <a:ea typeface="Roboto"/>
                <a:cs typeface="Roboto"/>
                <a:sym typeface="Roboto"/>
              </a:rPr>
              <a:t>64.90 ms</a:t>
            </a:r>
            <a:r>
              <a:rPr lang="de" sz="700">
                <a:latin typeface="Roboto"/>
                <a:ea typeface="Roboto"/>
                <a:cs typeface="Roboto"/>
                <a:sym typeface="Roboto"/>
              </a:rPr>
              <a:t> Task </a:t>
            </a:r>
            <a:r>
              <a:rPr lang="de" sz="700" u="sng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Long task</a:t>
            </a:r>
            <a:r>
              <a:rPr lang="de" sz="700">
                <a:solidFill>
                  <a:srgbClr val="E0443E"/>
                </a:solidFill>
                <a:latin typeface="Roboto"/>
                <a:ea typeface="Roboto"/>
                <a:cs typeface="Roboto"/>
                <a:sym typeface="Roboto"/>
              </a:rPr>
              <a:t> took 64.90 ms</a:t>
            </a:r>
            <a:endParaRPr sz="700">
              <a:solidFill>
                <a:srgbClr val="E0443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 | PB Theme 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